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60" r:id="rId5"/>
    <p:sldId id="261" r:id="rId6"/>
    <p:sldId id="262" r:id="rId7"/>
    <p:sldId id="263" r:id="rId8"/>
    <p:sldId id="264" r:id="rId9"/>
    <p:sldId id="265" r:id="rId10"/>
    <p:sldId id="259" r:id="rId11"/>
    <p:sldId id="266" r:id="rId12"/>
    <p:sldId id="267" r:id="rId13"/>
    <p:sldId id="268" r:id="rId14"/>
    <p:sldId id="270" r:id="rId15"/>
    <p:sldId id="269" r:id="rId16"/>
    <p:sldId id="271" r:id="rId17"/>
    <p:sldId id="272" r:id="rId18"/>
    <p:sldId id="273" r:id="rId19"/>
    <p:sldId id="274" r:id="rId20"/>
    <p:sldId id="275" r:id="rId21"/>
    <p:sldId id="276" r:id="rId22"/>
    <p:sldId id="278" r:id="rId23"/>
    <p:sldId id="279"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30"/>
    <p:restoredTop sz="68864"/>
  </p:normalViewPr>
  <p:slideViewPr>
    <p:cSldViewPr snapToGrid="0" snapToObjects="1">
      <p:cViewPr varScale="1">
        <p:scale>
          <a:sx n="62" d="100"/>
          <a:sy n="62" d="100"/>
        </p:scale>
        <p:origin x="8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187F9-9731-A643-9692-3663CE54646A}" type="datetimeFigureOut">
              <a:rPr lang="en-US" smtClean="0"/>
              <a:t>10/13/16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31B91-9C65-B641-9721-40AB6E82D2DC}" type="slidenum">
              <a:rPr lang="en-US" smtClean="0"/>
              <a:t>‹#›</a:t>
            </a:fld>
            <a:endParaRPr lang="en-US"/>
          </a:p>
        </p:txBody>
      </p:sp>
    </p:spTree>
    <p:extLst>
      <p:ext uri="{BB962C8B-B14F-4D97-AF65-F5344CB8AC3E}">
        <p14:creationId xmlns:p14="http://schemas.microsoft.com/office/powerpoint/2010/main" val="2630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r>
              <a:rPr lang="en-US" dirty="0"/>
              <a:t>To</a:t>
            </a:r>
            <a:r>
              <a:rPr lang="en-US" baseline="0" dirty="0"/>
              <a:t> understand the need for an application which tracks the Emerald Ash Borer, you first need to understand what the Emerald Ash Borer is and the threat it </a:t>
            </a:r>
            <a:r>
              <a:rPr lang="en-US" baseline="0" dirty="0" err="1"/>
              <a:t>boses</a:t>
            </a:r>
            <a:r>
              <a:rPr lang="en-US" baseline="0" dirty="0"/>
              <a:t>.</a:t>
            </a:r>
          </a:p>
          <a:p>
            <a:r>
              <a:rPr lang="en-US" baseline="0" dirty="0"/>
              <a:t>ADVANCE</a:t>
            </a:r>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1</a:t>
            </a:fld>
            <a:endParaRPr lang="en-US"/>
          </a:p>
        </p:txBody>
      </p:sp>
    </p:spTree>
    <p:extLst>
      <p:ext uri="{BB962C8B-B14F-4D97-AF65-F5344CB8AC3E}">
        <p14:creationId xmlns:p14="http://schemas.microsoft.com/office/powerpoint/2010/main" val="2089295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EAB is a small beetle belonging to the </a:t>
            </a:r>
            <a:r>
              <a:rPr lang="en-US" dirty="0" err="1"/>
              <a:t>Buprestidae</a:t>
            </a:r>
            <a:r>
              <a:rPr lang="en-US" baseline="0" dirty="0"/>
              <a:t> or wood-boring family of beetles and are </a:t>
            </a:r>
            <a:r>
              <a:rPr lang="en-US" dirty="0"/>
              <a:t>usually less than 10 mm long and 2 mm wide.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They are a metallic green color and have a bullet shaped body.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native host range of the EAB is the southeast region of Asia including areas of Japan, China, Taiwan, Mongolia, and eastern Russia.  In their host range, the EAB attacks mostly Asian ash species at low densities as a secondary pest and are generally more attracted to the stressed trees or trees with declining health (</a:t>
            </a:r>
            <a:r>
              <a:rPr lang="en-US" dirty="0" err="1"/>
              <a:t>Anulewicz</a:t>
            </a:r>
            <a:r>
              <a:rPr lang="en-US" dirty="0"/>
              <a:t> et al. 2006).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beetle usually has a one to two year cycle in North America and are most active during the months of </a:t>
            </a:r>
            <a:r>
              <a:rPr lang="en-US" dirty="0" smtClean="0"/>
              <a:t>May-September.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EAB will go through a 2 week period of maturation under the bark of ash trees by eating foliage before laying their eggs there.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Once the larvae hatch, they begin to bore through the bark and into the cambium area of the tree, forming S-shaped burrows that can severely damage the trees (Marshall 2010).</a:t>
            </a:r>
          </a:p>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2</a:t>
            </a:fld>
            <a:endParaRPr lang="en-US"/>
          </a:p>
        </p:txBody>
      </p:sp>
    </p:spTree>
    <p:extLst>
      <p:ext uri="{BB962C8B-B14F-4D97-AF65-F5344CB8AC3E}">
        <p14:creationId xmlns:p14="http://schemas.microsoft.com/office/powerpoint/2010/main" val="57492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kern="1200" dirty="0" smtClean="0">
                <a:solidFill>
                  <a:schemeClr val="tx1"/>
                </a:solidFill>
                <a:effectLst/>
                <a:latin typeface="+mn-lt"/>
                <a:ea typeface="+mn-ea"/>
                <a:cs typeface="+mn-cs"/>
              </a:rPr>
              <a:t>Dead and Dying trees</a:t>
            </a:r>
            <a:r>
              <a:rPr lang="en-US" sz="1200" b="1" kern="1200" baseline="0" dirty="0" smtClean="0">
                <a:solidFill>
                  <a:schemeClr val="tx1"/>
                </a:solidFill>
                <a:effectLst/>
                <a:latin typeface="+mn-lt"/>
                <a:ea typeface="+mn-ea"/>
                <a:cs typeface="+mn-cs"/>
              </a:rPr>
              <a:t> need to be replaced because branches become weak and fall on cars </a:t>
            </a:r>
            <a:r>
              <a:rPr lang="en-US" sz="1200" b="1" kern="1200" baseline="0" dirty="0" err="1" smtClean="0">
                <a:solidFill>
                  <a:schemeClr val="tx1"/>
                </a:solidFill>
                <a:effectLst/>
                <a:latin typeface="+mn-lt"/>
                <a:ea typeface="+mn-ea"/>
                <a:cs typeface="+mn-cs"/>
              </a:rPr>
              <a:t>etc</a:t>
            </a:r>
            <a:endParaRPr lang="en-US" sz="1200" b="1" kern="1200" dirty="0" smtClean="0">
              <a:solidFill>
                <a:schemeClr val="tx1"/>
              </a:solidFill>
              <a:effectLst/>
              <a:latin typeface="+mn-lt"/>
              <a:ea typeface="+mn-ea"/>
              <a:cs typeface="+mn-cs"/>
            </a:endParaRP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en-US" sz="1200" b="1" kern="1200" dirty="0" smtClean="0">
                <a:solidFill>
                  <a:srgbClr val="FF0000"/>
                </a:solidFill>
                <a:effectLst/>
                <a:latin typeface="+mn-lt"/>
                <a:ea typeface="+mn-ea"/>
                <a:cs typeface="+mn-cs"/>
              </a:rPr>
              <a:t>USE BELOW FOR PROPOSAL ONLY</a:t>
            </a:r>
          </a:p>
          <a:p>
            <a:pPr marL="171450" indent="-171450">
              <a:buFontTx/>
              <a:buChar char="-"/>
            </a:pPr>
            <a:r>
              <a:rPr lang="en-US" sz="1200" kern="1200" dirty="0" smtClean="0">
                <a:solidFill>
                  <a:schemeClr val="bg1">
                    <a:lumMod val="75000"/>
                  </a:schemeClr>
                </a:solidFill>
                <a:effectLst/>
                <a:latin typeface="+mn-lt"/>
                <a:ea typeface="+mn-ea"/>
                <a:cs typeface="+mn-cs"/>
              </a:rPr>
              <a:t>6,190 </a:t>
            </a:r>
            <a:r>
              <a:rPr lang="en-US" sz="1200" kern="1200" dirty="0" smtClean="0">
                <a:solidFill>
                  <a:schemeClr val="bg1">
                    <a:lumMod val="75000"/>
                  </a:schemeClr>
                </a:solidFill>
                <a:effectLst/>
                <a:latin typeface="+mn-lt"/>
                <a:ea typeface="+mn-ea"/>
                <a:cs typeface="+mn-cs"/>
              </a:rPr>
              <a:t>trees removed from public ROW through structured removal plan</a:t>
            </a:r>
          </a:p>
          <a:p>
            <a:pPr marL="171450" indent="-171450">
              <a:buFontTx/>
              <a:buChar char="-"/>
            </a:pPr>
            <a:r>
              <a:rPr lang="en-US" sz="1200" kern="1200" dirty="0" smtClean="0">
                <a:solidFill>
                  <a:schemeClr val="bg1">
                    <a:lumMod val="75000"/>
                  </a:schemeClr>
                </a:solidFill>
                <a:effectLst/>
                <a:latin typeface="+mn-lt"/>
                <a:ea typeface="+mn-ea"/>
                <a:cs typeface="+mn-cs"/>
              </a:rPr>
              <a:t>Tree replacement:</a:t>
            </a:r>
            <a:r>
              <a:rPr lang="en-US" sz="1200" kern="1200" baseline="0" dirty="0" smtClean="0">
                <a:solidFill>
                  <a:schemeClr val="bg1">
                    <a:lumMod val="75000"/>
                  </a:schemeClr>
                </a:solidFill>
                <a:effectLst/>
                <a:latin typeface="+mn-lt"/>
                <a:ea typeface="+mn-ea"/>
                <a:cs typeface="+mn-cs"/>
              </a:rPr>
              <a:t> goal is to replace each ash tree with a tree from a different species. </a:t>
            </a:r>
          </a:p>
          <a:p>
            <a:pPr marL="171450" indent="-171450">
              <a:buFontTx/>
              <a:buChar char="-"/>
            </a:pPr>
            <a:r>
              <a:rPr lang="en-US" sz="1200" kern="1200" baseline="0" dirty="0" smtClean="0">
                <a:solidFill>
                  <a:schemeClr val="bg1">
                    <a:lumMod val="75000"/>
                  </a:schemeClr>
                </a:solidFill>
                <a:effectLst/>
                <a:latin typeface="+mn-lt"/>
                <a:ea typeface="+mn-ea"/>
                <a:cs typeface="+mn-cs"/>
              </a:rPr>
              <a:t>Tree prices have gone up, in 2010 a hackberry was $155, now up to $285 to install</a:t>
            </a:r>
          </a:p>
          <a:p>
            <a:pPr marL="171450" indent="-171450">
              <a:buFontTx/>
              <a:buChar char="-"/>
            </a:pPr>
            <a:r>
              <a:rPr lang="en-US" sz="1200" kern="1200" baseline="0" dirty="0" smtClean="0">
                <a:solidFill>
                  <a:schemeClr val="bg1">
                    <a:lumMod val="75000"/>
                  </a:schemeClr>
                </a:solidFill>
                <a:effectLst/>
                <a:latin typeface="+mn-lt"/>
                <a:ea typeface="+mn-ea"/>
                <a:cs typeface="+mn-cs"/>
              </a:rPr>
              <a:t>$150k budget only covers 968 in 2010, only 526 can be purchased with same budget in 2016</a:t>
            </a:r>
          </a:p>
          <a:p>
            <a:pPr marL="171450" indent="-171450">
              <a:buFontTx/>
              <a:buChar char="-"/>
            </a:pPr>
            <a:r>
              <a:rPr lang="en-US" sz="1200" kern="1200" baseline="0" dirty="0" smtClean="0">
                <a:solidFill>
                  <a:schemeClr val="bg1">
                    <a:lumMod val="75000"/>
                  </a:schemeClr>
                </a:solidFill>
                <a:effectLst/>
                <a:latin typeface="+mn-lt"/>
                <a:ea typeface="+mn-ea"/>
                <a:cs typeface="+mn-cs"/>
              </a:rPr>
              <a:t>Treatment: </a:t>
            </a:r>
            <a:r>
              <a:rPr lang="en-US" sz="1200" kern="1200" dirty="0" smtClean="0">
                <a:solidFill>
                  <a:schemeClr val="bg1">
                    <a:lumMod val="75000"/>
                  </a:schemeClr>
                </a:solidFill>
                <a:effectLst/>
                <a:latin typeface="+mn-lt"/>
                <a:ea typeface="+mn-ea"/>
                <a:cs typeface="+mn-cs"/>
              </a:rPr>
              <a:t>1,922</a:t>
            </a:r>
            <a:r>
              <a:rPr lang="en-US" dirty="0" smtClean="0">
                <a:solidFill>
                  <a:schemeClr val="bg1">
                    <a:lumMod val="75000"/>
                  </a:schemeClr>
                </a:solidFill>
                <a:effectLst/>
              </a:rPr>
              <a:t> to date</a:t>
            </a:r>
          </a:p>
          <a:p>
            <a:pPr marL="171450" indent="-171450">
              <a:buFontTx/>
              <a:buChar char="-"/>
            </a:pPr>
            <a:r>
              <a:rPr lang="en-US" dirty="0" smtClean="0">
                <a:solidFill>
                  <a:schemeClr val="bg1">
                    <a:lumMod val="75000"/>
                  </a:schemeClr>
                </a:solidFill>
                <a:effectLst/>
              </a:rPr>
              <a:t>Tree replacement</a:t>
            </a:r>
            <a:r>
              <a:rPr lang="en-US" baseline="0" dirty="0" smtClean="0">
                <a:solidFill>
                  <a:schemeClr val="bg1">
                    <a:lumMod val="75000"/>
                  </a:schemeClr>
                </a:solidFill>
                <a:effectLst/>
              </a:rPr>
              <a:t> can cost a landowner between </a:t>
            </a:r>
            <a:r>
              <a:rPr lang="en-US" sz="1200" kern="1200" dirty="0" smtClean="0">
                <a:solidFill>
                  <a:schemeClr val="bg1">
                    <a:lumMod val="75000"/>
                  </a:schemeClr>
                </a:solidFill>
                <a:effectLst/>
                <a:latin typeface="+mn-lt"/>
                <a:ea typeface="+mn-ea"/>
                <a:cs typeface="+mn-cs"/>
              </a:rPr>
              <a:t>$459 to $651 depending on the size and distance to power lines in the Minneapolis area </a:t>
            </a:r>
            <a:endParaRPr lang="en-US" dirty="0" smtClean="0">
              <a:solidFill>
                <a:schemeClr val="bg1">
                  <a:lumMod val="75000"/>
                </a:schemeClr>
              </a:solidFill>
              <a:effectLst/>
            </a:endParaRPr>
          </a:p>
          <a:p>
            <a:pPr marL="171450" indent="-171450">
              <a:buFontTx/>
              <a:buChar char="-"/>
            </a:pPr>
            <a:endParaRPr lang="en-US" sz="1200" kern="1200" baseline="0" dirty="0" smtClean="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6</a:t>
            </a:fld>
            <a:endParaRPr lang="en-US"/>
          </a:p>
        </p:txBody>
      </p:sp>
    </p:spTree>
    <p:extLst>
      <p:ext uri="{BB962C8B-B14F-4D97-AF65-F5344CB8AC3E}">
        <p14:creationId xmlns:p14="http://schemas.microsoft.com/office/powerpoint/2010/main" val="1603856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created by the MDA in 2006 based</a:t>
            </a:r>
            <a:r>
              <a:rPr lang="en-US" baseline="0" dirty="0" smtClean="0"/>
              <a:t> on ash population densities, campgrounds, sawmills, tree nurseries, and urban areas</a:t>
            </a:r>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8</a:t>
            </a:fld>
            <a:endParaRPr lang="en-US"/>
          </a:p>
        </p:txBody>
      </p:sp>
    </p:spTree>
    <p:extLst>
      <p:ext uri="{BB962C8B-B14F-4D97-AF65-F5344CB8AC3E}">
        <p14:creationId xmlns:p14="http://schemas.microsoft.com/office/powerpoint/2010/main" val="212127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EAB Risk map does not account for cold temps up north</a:t>
            </a:r>
          </a:p>
          <a:p>
            <a:r>
              <a:rPr lang="en-US" dirty="0" smtClean="0"/>
              <a:t>50% mortality when temps are -20 to -30 for a extended</a:t>
            </a:r>
            <a:r>
              <a:rPr lang="en-US" baseline="0" dirty="0" smtClean="0"/>
              <a:t> period of time</a:t>
            </a:r>
          </a:p>
          <a:p>
            <a:r>
              <a:rPr lang="en-US" baseline="0" dirty="0" smtClean="0"/>
              <a:t>90% when temps &lt; -30</a:t>
            </a:r>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9</a:t>
            </a:fld>
            <a:endParaRPr lang="en-US"/>
          </a:p>
        </p:txBody>
      </p:sp>
    </p:spTree>
    <p:extLst>
      <p:ext uri="{BB962C8B-B14F-4D97-AF65-F5344CB8AC3E}">
        <p14:creationId xmlns:p14="http://schemas.microsoft.com/office/powerpoint/2010/main" val="1980380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Ash trees (</a:t>
            </a:r>
            <a:r>
              <a:rPr lang="en-US" i="1" dirty="0" err="1"/>
              <a:t>Fraxinus</a:t>
            </a:r>
            <a:r>
              <a:rPr lang="en-US" i="1" dirty="0"/>
              <a:t> </a:t>
            </a:r>
            <a:r>
              <a:rPr lang="en-US" i="0" dirty="0"/>
              <a:t>spp</a:t>
            </a:r>
            <a:r>
              <a:rPr lang="en-US" dirty="0"/>
              <a:t>.) are an economically important source of wood in the United States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uses in furniture, firewood, and even baseball bats.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EAB are able to spread rapidly and continue to attack ash trees because there is no control on their population.</a:t>
            </a:r>
          </a:p>
          <a:p>
            <a:r>
              <a:rPr lang="en-US" dirty="0"/>
              <a:t>Woodpeckers and a few types of wasps will prey on them, but not enough to make a significant impact against their numbers.</a:t>
            </a:r>
          </a:p>
          <a:p>
            <a:r>
              <a:rPr lang="en-US" dirty="0"/>
              <a:t>Also, ash trees have not been able to develop a resistance to the EAB because of how fast they have spread and how quickly they can kill a tree.</a:t>
            </a:r>
          </a:p>
          <a:p>
            <a:r>
              <a:rPr lang="en-US" dirty="0"/>
              <a:t>The larvae bore through the vascular tissue of the trees (phloem), which cuts off the nutrient supply from the roots to upper portions of the tree.  An infected tree will die within 2-4 years after the initial infestation, depending on how many EAB are living inside.</a:t>
            </a:r>
          </a:p>
          <a:p>
            <a:r>
              <a:rPr lang="en-US" dirty="0"/>
              <a:t>ADVANCE</a:t>
            </a:r>
          </a:p>
          <a:p>
            <a:r>
              <a:rPr lang="en-US" dirty="0"/>
              <a:t>There are warning signs for</a:t>
            </a:r>
            <a:r>
              <a:rPr lang="en-US" baseline="0" dirty="0"/>
              <a:t> an Ash tree in distress. These include a thinning crown as nutrients are cut off from the boring larvae. This process begins with the top 1/3 of the canopy and continues until the tree is bare.</a:t>
            </a:r>
          </a:p>
          <a:p>
            <a:r>
              <a:rPr lang="en-US" baseline="0" dirty="0"/>
              <a:t>ADVANCE</a:t>
            </a:r>
          </a:p>
          <a:p>
            <a:r>
              <a:rPr lang="en-US" baseline="0" dirty="0" err="1"/>
              <a:t>Epicormic</a:t>
            </a:r>
            <a:r>
              <a:rPr lang="en-US" baseline="0" dirty="0"/>
              <a:t> shoots grow from the roots and the tree trunk with leaves much larger than normal. This isn’t always a sign of EAB on it’s own, trees under stress will stop repressing the gene that causes epicormics shoots, but when combined with one or more other symptoms it almost always means EAB infection.</a:t>
            </a:r>
          </a:p>
          <a:p>
            <a:r>
              <a:rPr lang="en-US" baseline="0" dirty="0"/>
              <a:t>ADVANCE</a:t>
            </a:r>
          </a:p>
          <a:p>
            <a:r>
              <a:rPr lang="en-US" baseline="0" dirty="0"/>
              <a:t>The bark can split due to callous tissue formation, much like a scar on the tree. When these splits occur they expose the larvae gallery. </a:t>
            </a:r>
          </a:p>
          <a:p>
            <a:r>
              <a:rPr lang="en-US" baseline="0" dirty="0"/>
              <a:t>ADVANCE</a:t>
            </a:r>
          </a:p>
          <a:p>
            <a:r>
              <a:rPr lang="en-US" baseline="0" dirty="0"/>
              <a:t>And you can see the larvae gallery shows unique s-patterns within the vascular tissue of the tree, filled with sawdust and larvae excrement.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a:t>
            </a:r>
            <a:r>
              <a:rPr lang="en-US" baseline="0" dirty="0"/>
              <a:t> finally there may be damage to the bark, known as bark flecking, due to increased woodpecker and rodent activity attempting to get at the larvae under the tree bark.</a:t>
            </a:r>
            <a:endParaRPr lang="en-US" dirty="0"/>
          </a:p>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10</a:t>
            </a:fld>
            <a:endParaRPr lang="en-US"/>
          </a:p>
        </p:txBody>
      </p:sp>
    </p:spTree>
    <p:extLst>
      <p:ext uri="{BB962C8B-B14F-4D97-AF65-F5344CB8AC3E}">
        <p14:creationId xmlns:p14="http://schemas.microsoft.com/office/powerpoint/2010/main" val="30161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MN</a:t>
            </a:r>
            <a:r>
              <a:rPr lang="en-US" baseline="0" dirty="0" smtClean="0"/>
              <a:t> is able to avoid having a statewide quarantine by instituting quarantines at the county level</a:t>
            </a:r>
            <a:endParaRPr lang="en-US" dirty="0" smtClean="0"/>
          </a:p>
          <a:p>
            <a:pPr marL="171450" indent="-171450">
              <a:buFontTx/>
              <a:buChar char="-"/>
            </a:pPr>
            <a:r>
              <a:rPr lang="en-US" dirty="0" smtClean="0"/>
              <a:t>MDA approved firewood gets heated in a USDA approved kiln</a:t>
            </a:r>
            <a:r>
              <a:rPr lang="en-US" baseline="0" dirty="0" smtClean="0"/>
              <a:t> where </a:t>
            </a:r>
            <a:r>
              <a:rPr lang="en-US" sz="1200" kern="1200" dirty="0" smtClean="0">
                <a:solidFill>
                  <a:schemeClr val="tx1"/>
                </a:solidFill>
                <a:effectLst/>
                <a:latin typeface="+mn-lt"/>
                <a:ea typeface="+mn-ea"/>
                <a:cs typeface="+mn-cs"/>
              </a:rPr>
              <a:t>wood is required to maintain an internal temperature of at least 60</a:t>
            </a:r>
            <a:r>
              <a:rPr lang="en-US" sz="1200" kern="1200" dirty="0" smtClean="0">
                <a:solidFill>
                  <a:schemeClr val="tx1"/>
                </a:solidFill>
                <a:effectLst/>
                <a:latin typeface="+mn-lt"/>
                <a:ea typeface="+mn-ea"/>
                <a:cs typeface="+mn-cs"/>
                <a:sym typeface="Symbol" charset="2"/>
              </a:rPr>
              <a:t></a:t>
            </a:r>
            <a:r>
              <a:rPr lang="en-US" sz="1200" kern="1200" dirty="0" smtClean="0">
                <a:solidFill>
                  <a:schemeClr val="tx1"/>
                </a:solidFill>
                <a:effectLst/>
                <a:latin typeface="+mn-lt"/>
                <a:ea typeface="+mn-ea"/>
                <a:cs typeface="+mn-cs"/>
              </a:rPr>
              <a:t> C (140</a:t>
            </a:r>
            <a:r>
              <a:rPr lang="en-US" sz="1200" kern="1200" dirty="0" smtClean="0">
                <a:solidFill>
                  <a:schemeClr val="tx1"/>
                </a:solidFill>
                <a:effectLst/>
                <a:latin typeface="+mn-lt"/>
                <a:ea typeface="+mn-ea"/>
                <a:cs typeface="+mn-cs"/>
                <a:sym typeface="Symbol" charset="2"/>
              </a:rPr>
              <a:t></a:t>
            </a:r>
            <a:r>
              <a:rPr lang="en-US" sz="1200" kern="1200" dirty="0" smtClean="0">
                <a:solidFill>
                  <a:schemeClr val="tx1"/>
                </a:solidFill>
                <a:effectLst/>
                <a:latin typeface="+mn-lt"/>
                <a:ea typeface="+mn-ea"/>
                <a:cs typeface="+mn-cs"/>
              </a:rPr>
              <a:t> F) for a period of at least 60 minutes</a:t>
            </a:r>
            <a:r>
              <a:rPr lang="en-US" dirty="0" smtClean="0">
                <a:effectLst/>
              </a:rPr>
              <a:t> </a:t>
            </a:r>
          </a:p>
          <a:p>
            <a:pPr marL="171450" indent="-171450">
              <a:buFontTx/>
              <a:buChar char="-"/>
            </a:pPr>
            <a:r>
              <a:rPr lang="en-US" dirty="0" smtClean="0">
                <a:effectLst/>
              </a:rPr>
              <a:t>Branch sampling is also performed in high risk areas (predicted</a:t>
            </a:r>
            <a:r>
              <a:rPr lang="en-US" baseline="0" dirty="0" smtClean="0">
                <a:effectLst/>
              </a:rPr>
              <a:t> by model). 35 </a:t>
            </a:r>
            <a:r>
              <a:rPr lang="en-US" baseline="0" smtClean="0">
                <a:effectLst/>
              </a:rPr>
              <a:t>branches sampled per site.</a:t>
            </a:r>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11</a:t>
            </a:fld>
            <a:endParaRPr lang="en-US"/>
          </a:p>
        </p:txBody>
      </p:sp>
    </p:spTree>
    <p:extLst>
      <p:ext uri="{BB962C8B-B14F-4D97-AF65-F5344CB8AC3E}">
        <p14:creationId xmlns:p14="http://schemas.microsoft.com/office/powerpoint/2010/main" val="43997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13</a:t>
            </a:fld>
            <a:endParaRPr lang="en-US"/>
          </a:p>
        </p:txBody>
      </p:sp>
    </p:spTree>
    <p:extLst>
      <p:ext uri="{BB962C8B-B14F-4D97-AF65-F5344CB8AC3E}">
        <p14:creationId xmlns:p14="http://schemas.microsoft.com/office/powerpoint/2010/main" val="285566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17</a:t>
            </a:fld>
            <a:endParaRPr lang="en-US"/>
          </a:p>
        </p:txBody>
      </p:sp>
    </p:spTree>
    <p:extLst>
      <p:ext uri="{BB962C8B-B14F-4D97-AF65-F5344CB8AC3E}">
        <p14:creationId xmlns:p14="http://schemas.microsoft.com/office/powerpoint/2010/main" val="1329877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562EAE-6565-B748-87B6-D2FF5558C03D}"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069928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62EAE-6565-B748-87B6-D2FF5558C03D}"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887336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62EAE-6565-B748-87B6-D2FF5558C03D}"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339438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62EAE-6565-B748-87B6-D2FF5558C03D}"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286843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562EAE-6565-B748-87B6-D2FF5558C03D}"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2146226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562EAE-6565-B748-87B6-D2FF5558C03D}" type="datetimeFigureOut">
              <a:rPr lang="en-US" smtClean="0"/>
              <a:t>10/13/16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34647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562EAE-6565-B748-87B6-D2FF5558C03D}" type="datetimeFigureOut">
              <a:rPr lang="en-US" smtClean="0"/>
              <a:t>10/13/16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31078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562EAE-6565-B748-87B6-D2FF5558C03D}" type="datetimeFigureOut">
              <a:rPr lang="en-US" smtClean="0"/>
              <a:t>10/13/16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51221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562EAE-6565-B748-87B6-D2FF5558C03D}" type="datetimeFigureOut">
              <a:rPr lang="en-US" smtClean="0"/>
              <a:t>10/13/16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262222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562EAE-6565-B748-87B6-D2FF5558C03D}" type="datetimeFigureOut">
              <a:rPr lang="en-US" smtClean="0"/>
              <a:t>10/13/16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53430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562EAE-6565-B748-87B6-D2FF5558C03D}" type="datetimeFigureOut">
              <a:rPr lang="en-US" smtClean="0"/>
              <a:t>10/13/16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14700831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562EAE-6565-B748-87B6-D2FF5558C03D}" type="datetimeFigureOut">
              <a:rPr lang="en-US" smtClean="0"/>
              <a:t>10/13/16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9816E2-E1EE-C649-B5CB-39A1EC538CDC}" type="slidenum">
              <a:rPr lang="en-US" smtClean="0"/>
              <a:t>‹#›</a:t>
            </a:fld>
            <a:endParaRPr lang="en-US"/>
          </a:p>
        </p:txBody>
      </p:sp>
    </p:spTree>
    <p:extLst>
      <p:ext uri="{BB962C8B-B14F-4D97-AF65-F5344CB8AC3E}">
        <p14:creationId xmlns:p14="http://schemas.microsoft.com/office/powerpoint/2010/main" val="1970581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jpg"/><Relationship Id="rId8" Type="http://schemas.openxmlformats.org/officeDocument/2006/relationships/image" Target="../media/image14.jpg"/><Relationship Id="rId9" Type="http://schemas.openxmlformats.org/officeDocument/2006/relationships/image" Target="../media/image15.jpg"/><Relationship Id="rId10" Type="http://schemas.openxmlformats.org/officeDocument/2006/relationships/image" Target="../media/image16.jpg"/><Relationship Id="rId11"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800" dirty="0" smtClean="0"/>
              <a:t>Using Mobile GIS Applications for Early </a:t>
            </a:r>
            <a:r>
              <a:rPr lang="en-US" sz="4800" dirty="0"/>
              <a:t>Detection of the Emerald Ash </a:t>
            </a:r>
            <a:r>
              <a:rPr lang="en-US" sz="4800" dirty="0" smtClean="0"/>
              <a:t>Borer (</a:t>
            </a:r>
            <a:r>
              <a:rPr lang="en-US" sz="4800" i="1" dirty="0" err="1" smtClean="0"/>
              <a:t>Agrillus</a:t>
            </a:r>
            <a:r>
              <a:rPr lang="en-US" sz="4800" i="1" dirty="0" smtClean="0"/>
              <a:t> </a:t>
            </a:r>
            <a:r>
              <a:rPr lang="en-US" sz="4800" i="1" dirty="0" err="1" smtClean="0"/>
              <a:t>planipennis</a:t>
            </a:r>
            <a:r>
              <a:rPr lang="en-US" sz="4800" i="1" dirty="0" smtClean="0"/>
              <a:t> </a:t>
            </a:r>
            <a:r>
              <a:rPr lang="en-US" sz="4800" dirty="0" err="1" smtClean="0"/>
              <a:t>Fairmaire</a:t>
            </a:r>
            <a:r>
              <a:rPr lang="en-US" sz="4800" dirty="0" smtClean="0"/>
              <a:t>) </a:t>
            </a:r>
            <a:r>
              <a:rPr lang="en-US" sz="4800" dirty="0"/>
              <a:t>in Minnesota </a:t>
            </a:r>
          </a:p>
        </p:txBody>
      </p:sp>
      <p:sp>
        <p:nvSpPr>
          <p:cNvPr id="3" name="Subtitle 2"/>
          <p:cNvSpPr>
            <a:spLocks noGrp="1"/>
          </p:cNvSpPr>
          <p:nvPr>
            <p:ph type="subTitle" idx="1"/>
          </p:nvPr>
        </p:nvSpPr>
        <p:spPr/>
        <p:txBody>
          <a:bodyPr/>
          <a:lstStyle/>
          <a:p>
            <a:r>
              <a:rPr lang="en-US" dirty="0" smtClean="0"/>
              <a:t>By Caleb Mackey</a:t>
            </a:r>
            <a:endParaRPr lang="en-US" dirty="0"/>
          </a:p>
        </p:txBody>
      </p:sp>
      <p:pic>
        <p:nvPicPr>
          <p:cNvPr id="5" name="Picture 4"/>
          <p:cNvPicPr>
            <a:picLocks noChangeAspect="1"/>
          </p:cNvPicPr>
          <p:nvPr/>
        </p:nvPicPr>
        <p:blipFill rotWithShape="1">
          <a:blip r:embed="rId3"/>
          <a:srcRect l="45998"/>
          <a:stretch/>
        </p:blipFill>
        <p:spPr>
          <a:xfrm>
            <a:off x="0" y="607062"/>
            <a:ext cx="2206652" cy="5531390"/>
          </a:xfrm>
          <a:prstGeom prst="rect">
            <a:avLst/>
          </a:prstGeom>
        </p:spPr>
      </p:pic>
    </p:spTree>
    <p:extLst>
      <p:ext uri="{BB962C8B-B14F-4D97-AF65-F5344CB8AC3E}">
        <p14:creationId xmlns:p14="http://schemas.microsoft.com/office/powerpoint/2010/main" val="1806070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7934324" y="2567855"/>
            <a:ext cx="1658039" cy="1653307"/>
          </a:xfrm>
          <a:prstGeom prst="ellipse">
            <a:avLst/>
          </a:prstGeom>
          <a:ln w="63500" cap="rnd">
            <a:solidFill>
              <a:srgbClr val="333333"/>
            </a:solidFill>
          </a:ln>
          <a:effectLst/>
          <a:scene3d>
            <a:camera prst="orthographicFront"/>
            <a:lightRig rig="contrasting" dir="t">
              <a:rot lat="0" lon="0" rev="3000000"/>
            </a:lightRig>
          </a:scene3d>
          <a:sp3d contourW="7620">
            <a:contourClr>
              <a:srgbClr val="333333"/>
            </a:contourClr>
          </a:sp3d>
        </p:spPr>
      </p:pic>
      <p:sp>
        <p:nvSpPr>
          <p:cNvPr id="2" name="Title 1"/>
          <p:cNvSpPr>
            <a:spLocks noGrp="1"/>
          </p:cNvSpPr>
          <p:nvPr>
            <p:ph type="title"/>
          </p:nvPr>
        </p:nvSpPr>
        <p:spPr>
          <a:xfrm>
            <a:off x="1534696" y="188569"/>
            <a:ext cx="9520158" cy="1049235"/>
          </a:xfrm>
        </p:spPr>
        <p:txBody>
          <a:bodyPr/>
          <a:lstStyle/>
          <a:p>
            <a:r>
              <a:rPr lang="en-US" i="1" dirty="0" err="1"/>
              <a:t>Fraxinus</a:t>
            </a:r>
            <a:r>
              <a:rPr lang="en-US" dirty="0"/>
              <a:t> Spp. (Ash Tree)</a:t>
            </a:r>
          </a:p>
        </p:txBody>
      </p:sp>
      <p:pic>
        <p:nvPicPr>
          <p:cNvPr id="4" name="Picture 3"/>
          <p:cNvPicPr>
            <a:picLocks noChangeAspect="1"/>
          </p:cNvPicPr>
          <p:nvPr/>
        </p:nvPicPr>
        <p:blipFill>
          <a:blip r:embed="rId4"/>
          <a:stretch>
            <a:fillRect/>
          </a:stretch>
        </p:blipFill>
        <p:spPr>
          <a:xfrm>
            <a:off x="2023664" y="1845180"/>
            <a:ext cx="2256236" cy="3054174"/>
          </a:xfrm>
          <a:prstGeom prst="rect">
            <a:avLst/>
          </a:prstGeom>
        </p:spPr>
      </p:pic>
      <p:pic>
        <p:nvPicPr>
          <p:cNvPr id="5" name="Picture 4"/>
          <p:cNvPicPr>
            <a:picLocks noChangeAspect="1"/>
          </p:cNvPicPr>
          <p:nvPr/>
        </p:nvPicPr>
        <p:blipFill>
          <a:blip r:embed="rId5"/>
          <a:stretch>
            <a:fillRect/>
          </a:stretch>
        </p:blipFill>
        <p:spPr>
          <a:xfrm>
            <a:off x="8002391" y="866056"/>
            <a:ext cx="1487124" cy="1487124"/>
          </a:xfrm>
          <a:prstGeom prst="rect">
            <a:avLst/>
          </a:prstGeom>
        </p:spPr>
      </p:pic>
      <p:pic>
        <p:nvPicPr>
          <p:cNvPr id="7" name="Picture 6"/>
          <p:cNvPicPr>
            <a:picLocks noChangeAspect="1"/>
          </p:cNvPicPr>
          <p:nvPr/>
        </p:nvPicPr>
        <p:blipFill>
          <a:blip r:embed="rId6"/>
          <a:stretch>
            <a:fillRect/>
          </a:stretch>
        </p:blipFill>
        <p:spPr>
          <a:xfrm>
            <a:off x="7965463" y="5126566"/>
            <a:ext cx="1593850" cy="178511"/>
          </a:xfrm>
          <a:prstGeom prst="rect">
            <a:avLst/>
          </a:prstGeom>
        </p:spPr>
      </p:pic>
      <p:cxnSp>
        <p:nvCxnSpPr>
          <p:cNvPr id="9" name="Straight Connector 8"/>
          <p:cNvCxnSpPr/>
          <p:nvPr/>
        </p:nvCxnSpPr>
        <p:spPr>
          <a:xfrm flipV="1">
            <a:off x="4959350" y="3390900"/>
            <a:ext cx="732252" cy="4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92215" y="1585218"/>
            <a:ext cx="0" cy="180568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384300" y="1638300"/>
            <a:ext cx="3575050" cy="3575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63915" y="713186"/>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874000" y="4345780"/>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89085" y="2519363"/>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5692215" y="1585218"/>
            <a:ext cx="2171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5691602" y="3390900"/>
            <a:ext cx="2193910" cy="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4" idx="2"/>
          </p:cNvCxnSpPr>
          <p:nvPr/>
        </p:nvCxnSpPr>
        <p:spPr>
          <a:xfrm flipH="1" flipV="1">
            <a:off x="5691602" y="5213349"/>
            <a:ext cx="2182398" cy="5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91602" y="3390900"/>
            <a:ext cx="614" cy="182245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stretch>
            <a:fillRect/>
          </a:stretch>
        </p:blipFill>
        <p:spPr>
          <a:xfrm>
            <a:off x="6636657" y="850900"/>
            <a:ext cx="3810000" cy="5080000"/>
          </a:xfrm>
          <a:prstGeom prst="rect">
            <a:avLst/>
          </a:prstGeom>
        </p:spPr>
      </p:pic>
      <p:sp>
        <p:nvSpPr>
          <p:cNvPr id="19" name="Rectangle 18"/>
          <p:cNvSpPr/>
          <p:nvPr/>
        </p:nvSpPr>
        <p:spPr>
          <a:xfrm>
            <a:off x="6636657" y="850900"/>
            <a:ext cx="3810000" cy="50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endCxn id="19" idx="1"/>
          </p:cNvCxnSpPr>
          <p:nvPr/>
        </p:nvCxnSpPr>
        <p:spPr>
          <a:xfrm flipV="1">
            <a:off x="4956570" y="3390900"/>
            <a:ext cx="1680087" cy="47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624827" y="998538"/>
            <a:ext cx="3465812" cy="4857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8"/>
          <a:srcRect b="6296"/>
          <a:stretch/>
        </p:blipFill>
        <p:spPr>
          <a:xfrm>
            <a:off x="6635644" y="1005334"/>
            <a:ext cx="3444177" cy="4840982"/>
          </a:xfrm>
          <a:prstGeom prst="rect">
            <a:avLst/>
          </a:prstGeom>
        </p:spPr>
      </p:pic>
      <p:pic>
        <p:nvPicPr>
          <p:cNvPr id="37" name="Picture 36"/>
          <p:cNvPicPr>
            <a:picLocks noChangeAspect="1"/>
          </p:cNvPicPr>
          <p:nvPr/>
        </p:nvPicPr>
        <p:blipFill rotWithShape="1">
          <a:blip r:embed="rId9"/>
          <a:srcRect b="6722"/>
          <a:stretch/>
        </p:blipFill>
        <p:spPr>
          <a:xfrm>
            <a:off x="6637950" y="2264400"/>
            <a:ext cx="3657600" cy="2274487"/>
          </a:xfrm>
          <a:prstGeom prst="rect">
            <a:avLst/>
          </a:prstGeom>
        </p:spPr>
      </p:pic>
      <p:sp>
        <p:nvSpPr>
          <p:cNvPr id="38" name="Rectangle 37"/>
          <p:cNvSpPr/>
          <p:nvPr/>
        </p:nvSpPr>
        <p:spPr>
          <a:xfrm>
            <a:off x="6623533" y="2259681"/>
            <a:ext cx="3672017" cy="2279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111613" y="2459436"/>
            <a:ext cx="867205" cy="2000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10"/>
          <a:stretch>
            <a:fillRect/>
          </a:stretch>
        </p:blipFill>
        <p:spPr>
          <a:xfrm>
            <a:off x="1542031" y="1726103"/>
            <a:ext cx="5474840" cy="3887540"/>
          </a:xfrm>
          <a:prstGeom prst="rect">
            <a:avLst/>
          </a:prstGeom>
        </p:spPr>
      </p:pic>
      <p:grpSp>
        <p:nvGrpSpPr>
          <p:cNvPr id="47" name="Group 46"/>
          <p:cNvGrpSpPr/>
          <p:nvPr/>
        </p:nvGrpSpPr>
        <p:grpSpPr>
          <a:xfrm>
            <a:off x="7010610" y="1732857"/>
            <a:ext cx="1101003" cy="3880989"/>
            <a:chOff x="7010610" y="1732857"/>
            <a:chExt cx="1101003" cy="3880989"/>
          </a:xfrm>
        </p:grpSpPr>
        <p:cxnSp>
          <p:nvCxnSpPr>
            <p:cNvPr id="44" name="Straight Connector 43"/>
            <p:cNvCxnSpPr/>
            <p:nvPr/>
          </p:nvCxnSpPr>
          <p:spPr>
            <a:xfrm flipH="1" flipV="1">
              <a:off x="7010610" y="1732857"/>
              <a:ext cx="1101003" cy="726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010610" y="4459912"/>
              <a:ext cx="1101003" cy="115393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p:cNvPicPr>
            <a:picLocks noChangeAspect="1"/>
          </p:cNvPicPr>
          <p:nvPr/>
        </p:nvPicPr>
        <p:blipFill>
          <a:blip r:embed="rId11"/>
          <a:stretch>
            <a:fillRect/>
          </a:stretch>
        </p:blipFill>
        <p:spPr>
          <a:xfrm>
            <a:off x="6636657" y="1709153"/>
            <a:ext cx="2571750" cy="3429000"/>
          </a:xfrm>
          <a:prstGeom prst="rect">
            <a:avLst/>
          </a:prstGeom>
        </p:spPr>
      </p:pic>
      <p:sp>
        <p:nvSpPr>
          <p:cNvPr id="49" name="Rectangle 48"/>
          <p:cNvSpPr/>
          <p:nvPr/>
        </p:nvSpPr>
        <p:spPr>
          <a:xfrm>
            <a:off x="6627254" y="1699182"/>
            <a:ext cx="2581153" cy="3438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34696" y="1717701"/>
            <a:ext cx="5475914" cy="3896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2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1"/>
                                        </p:tgtEl>
                                      </p:cBhvr>
                                    </p:animEffect>
                                    <p:set>
                                      <p:cBhvr>
                                        <p:cTn id="67" dur="1" fill="hold">
                                          <p:stCondLst>
                                            <p:cond delay="499"/>
                                          </p:stCondLst>
                                        </p:cTn>
                                        <p:tgtEl>
                                          <p:spTgt spid="11"/>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0"/>
                                        </p:tgtEl>
                                      </p:cBhvr>
                                    </p:animEffect>
                                    <p:set>
                                      <p:cBhvr>
                                        <p:cTn id="73" dur="1" fill="hold">
                                          <p:stCondLst>
                                            <p:cond delay="499"/>
                                          </p:stCondLst>
                                        </p:cTn>
                                        <p:tgtEl>
                                          <p:spTgt spid="2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39"/>
                                        </p:tgtEl>
                                      </p:cBhvr>
                                    </p:animEffect>
                                    <p:set>
                                      <p:cBhvr>
                                        <p:cTn id="85" dur="1" fill="hold">
                                          <p:stCondLst>
                                            <p:cond delay="499"/>
                                          </p:stCondLst>
                                        </p:cTn>
                                        <p:tgtEl>
                                          <p:spTgt spid="3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5"/>
                                        </p:tgtEl>
                                      </p:cBhvr>
                                    </p:animEffect>
                                    <p:set>
                                      <p:cBhvr>
                                        <p:cTn id="88" dur="1" fill="hold">
                                          <p:stCondLst>
                                            <p:cond delay="499"/>
                                          </p:stCondLst>
                                        </p:cTn>
                                        <p:tgtEl>
                                          <p:spTgt spid="3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7"/>
                                        </p:tgtEl>
                                      </p:cBhvr>
                                    </p:animEffect>
                                    <p:set>
                                      <p:cBhvr>
                                        <p:cTn id="97" dur="1" fill="hold">
                                          <p:stCondLst>
                                            <p:cond delay="499"/>
                                          </p:stCondLst>
                                        </p:cTn>
                                        <p:tgtEl>
                                          <p:spTgt spid="7"/>
                                        </p:tgtEl>
                                        <p:attrNameLst>
                                          <p:attrName>style.visibility</p:attrName>
                                        </p:attrNameLst>
                                      </p:cBhvr>
                                      <p:to>
                                        <p:strVal val="hidden"/>
                                      </p:to>
                                    </p:set>
                                  </p:childTnLst>
                                </p:cTn>
                              </p:par>
                            </p:childTnLst>
                          </p:cTn>
                        </p:par>
                        <p:par>
                          <p:cTn id="98" fill="hold">
                            <p:stCondLst>
                              <p:cond delay="500"/>
                            </p:stCondLst>
                            <p:childTnLst>
                              <p:par>
                                <p:cTn id="99" presetID="22" presetClass="entr" presetSubtype="8" fill="hold"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childTnLst>
                          </p:cTn>
                        </p:par>
                        <p:par>
                          <p:cTn id="102" fill="hold">
                            <p:stCondLst>
                              <p:cond delay="1000"/>
                            </p:stCondLst>
                            <p:childTnLst>
                              <p:par>
                                <p:cTn id="103" presetID="22" presetClass="entr" presetSubtype="8" fill="hold" grpId="0" nodeType="after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left)">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500"/>
                                        <p:tgtEl>
                                          <p:spTgt spid="1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nodeType="clickEffect">
                                  <p:stCondLst>
                                    <p:cond delay="0"/>
                                  </p:stCondLst>
                                  <p:childTnLst>
                                    <p:animEffect transition="out" filter="fade">
                                      <p:cBhvr>
                                        <p:cTn id="112" dur="500"/>
                                        <p:tgtEl>
                                          <p:spTgt spid="18"/>
                                        </p:tgtEl>
                                      </p:cBhvr>
                                    </p:animEffect>
                                    <p:set>
                                      <p:cBhvr>
                                        <p:cTn id="113" dur="1" fill="hold">
                                          <p:stCondLst>
                                            <p:cond delay="499"/>
                                          </p:stCondLst>
                                        </p:cTn>
                                        <p:tgtEl>
                                          <p:spTgt spid="18"/>
                                        </p:tgtEl>
                                        <p:attrNameLst>
                                          <p:attrName>style.visibility</p:attrName>
                                        </p:attrNameLst>
                                      </p:cBhvr>
                                      <p:to>
                                        <p:strVal val="hidden"/>
                                      </p:to>
                                    </p:set>
                                  </p:childTnLst>
                                </p:cTn>
                              </p:par>
                            </p:childTnLst>
                          </p:cTn>
                        </p:par>
                        <p:par>
                          <p:cTn id="114" fill="hold">
                            <p:stCondLst>
                              <p:cond delay="500"/>
                            </p:stCondLst>
                            <p:childTnLst>
                              <p:par>
                                <p:cTn id="115" presetID="22" presetClass="exit" presetSubtype="2" fill="hold" grpId="1" nodeType="afterEffect">
                                  <p:stCondLst>
                                    <p:cond delay="0"/>
                                  </p:stCondLst>
                                  <p:childTnLst>
                                    <p:animEffect transition="out" filter="wipe(right)">
                                      <p:cBhvr>
                                        <p:cTn id="116" dur="500"/>
                                        <p:tgtEl>
                                          <p:spTgt spid="19"/>
                                        </p:tgtEl>
                                      </p:cBhvr>
                                    </p:animEffect>
                                    <p:set>
                                      <p:cBhvr>
                                        <p:cTn id="117" dur="1" fill="hold">
                                          <p:stCondLst>
                                            <p:cond delay="499"/>
                                          </p:stCondLst>
                                        </p:cTn>
                                        <p:tgtEl>
                                          <p:spTgt spid="19"/>
                                        </p:tgtEl>
                                        <p:attrNameLst>
                                          <p:attrName>style.visibility</p:attrName>
                                        </p:attrNameLst>
                                      </p:cBhvr>
                                      <p:to>
                                        <p:strVal val="hidden"/>
                                      </p:to>
                                    </p:se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left)">
                                      <p:cBhvr>
                                        <p:cTn id="121" dur="500"/>
                                        <p:tgtEl>
                                          <p:spTgt spid="36"/>
                                        </p:tgtEl>
                                      </p:cBhvr>
                                    </p:animEffect>
                                  </p:childTnLst>
                                </p:cTn>
                              </p:par>
                              <p:par>
                                <p:cTn id="122" presetID="10" presetClass="entr" presetSubtype="0" fill="hold" nodeType="with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fade">
                                      <p:cBhvr>
                                        <p:cTn id="124" dur="500"/>
                                        <p:tgtEl>
                                          <p:spTgt spid="3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34"/>
                                        </p:tgtEl>
                                      </p:cBhvr>
                                    </p:animEffect>
                                    <p:set>
                                      <p:cBhvr>
                                        <p:cTn id="129" dur="1" fill="hold">
                                          <p:stCondLst>
                                            <p:cond delay="499"/>
                                          </p:stCondLst>
                                        </p:cTn>
                                        <p:tgtEl>
                                          <p:spTgt spid="34"/>
                                        </p:tgtEl>
                                        <p:attrNameLst>
                                          <p:attrName>style.visibility</p:attrName>
                                        </p:attrNameLst>
                                      </p:cBhvr>
                                      <p:to>
                                        <p:strVal val="hidden"/>
                                      </p:to>
                                    </p:set>
                                  </p:childTnLst>
                                </p:cTn>
                              </p:par>
                              <p:par>
                                <p:cTn id="130" presetID="22" presetClass="exit" presetSubtype="2" fill="hold" grpId="1" nodeType="withEffect">
                                  <p:stCondLst>
                                    <p:cond delay="0"/>
                                  </p:stCondLst>
                                  <p:childTnLst>
                                    <p:animEffect transition="out" filter="wipe(right)">
                                      <p:cBhvr>
                                        <p:cTn id="131" dur="500"/>
                                        <p:tgtEl>
                                          <p:spTgt spid="36"/>
                                        </p:tgtEl>
                                      </p:cBhvr>
                                    </p:animEffect>
                                    <p:set>
                                      <p:cBhvr>
                                        <p:cTn id="132" dur="1" fill="hold">
                                          <p:stCondLst>
                                            <p:cond delay="499"/>
                                          </p:stCondLst>
                                        </p:cTn>
                                        <p:tgtEl>
                                          <p:spTgt spid="36"/>
                                        </p:tgtEl>
                                        <p:attrNameLst>
                                          <p:attrName>style.visibility</p:attrName>
                                        </p:attrNameLst>
                                      </p:cBhvr>
                                      <p:to>
                                        <p:strVal val="hidden"/>
                                      </p:to>
                                    </p:se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38"/>
                                        </p:tgtEl>
                                        <p:attrNameLst>
                                          <p:attrName>style.visibility</p:attrName>
                                        </p:attrNameLst>
                                      </p:cBhvr>
                                      <p:to>
                                        <p:strVal val="visible"/>
                                      </p:to>
                                    </p:set>
                                    <p:animEffect transition="in" filter="wipe(left)">
                                      <p:cBhvr>
                                        <p:cTn id="136" dur="500"/>
                                        <p:tgtEl>
                                          <p:spTgt spid="38"/>
                                        </p:tgtEl>
                                      </p:cBhvr>
                                    </p:animEffect>
                                  </p:childTnLst>
                                </p:cTn>
                              </p:par>
                              <p:par>
                                <p:cTn id="137" presetID="10" presetClass="entr" presetSubtype="0" fill="hold" nodeType="with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5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anim calcmode="lin" valueType="num">
                                      <p:cBhvr>
                                        <p:cTn id="144" dur="500" fill="hold"/>
                                        <p:tgtEl>
                                          <p:spTgt spid="40"/>
                                        </p:tgtEl>
                                        <p:attrNameLst>
                                          <p:attrName>ppt_w</p:attrName>
                                        </p:attrNameLst>
                                      </p:cBhvr>
                                      <p:tavLst>
                                        <p:tav tm="0">
                                          <p:val>
                                            <p:fltVal val="0"/>
                                          </p:val>
                                        </p:tav>
                                        <p:tav tm="100000">
                                          <p:val>
                                            <p:strVal val="#ppt_w"/>
                                          </p:val>
                                        </p:tav>
                                      </p:tavLst>
                                    </p:anim>
                                    <p:anim calcmode="lin" valueType="num">
                                      <p:cBhvr>
                                        <p:cTn id="145" dur="500" fill="hold"/>
                                        <p:tgtEl>
                                          <p:spTgt spid="40"/>
                                        </p:tgtEl>
                                        <p:attrNameLst>
                                          <p:attrName>ppt_h</p:attrName>
                                        </p:attrNameLst>
                                      </p:cBhvr>
                                      <p:tavLst>
                                        <p:tav tm="0">
                                          <p:val>
                                            <p:fltVal val="0"/>
                                          </p:val>
                                        </p:tav>
                                        <p:tav tm="100000">
                                          <p:val>
                                            <p:strVal val="#ppt_h"/>
                                          </p:val>
                                        </p:tav>
                                      </p:tavLst>
                                    </p:anim>
                                    <p:animEffect transition="in" filter="fade">
                                      <p:cBhvr>
                                        <p:cTn id="146" dur="500"/>
                                        <p:tgtEl>
                                          <p:spTgt spid="40"/>
                                        </p:tgtEl>
                                      </p:cBhvr>
                                    </p:animEffect>
                                  </p:childTnLst>
                                </p:cTn>
                              </p:par>
                            </p:childTnLst>
                          </p:cTn>
                        </p:par>
                        <p:par>
                          <p:cTn id="147" fill="hold">
                            <p:stCondLst>
                              <p:cond delay="500"/>
                            </p:stCondLst>
                            <p:childTnLst>
                              <p:par>
                                <p:cTn id="148" presetID="22" presetClass="entr" presetSubtype="2" fill="hold" nodeType="after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wipe(right)">
                                      <p:cBhvr>
                                        <p:cTn id="150" dur="500"/>
                                        <p:tgtEl>
                                          <p:spTgt spid="47"/>
                                        </p:tgtEl>
                                      </p:cBhvr>
                                    </p:animEffect>
                                  </p:childTnLst>
                                </p:cTn>
                              </p:par>
                            </p:childTnLst>
                          </p:cTn>
                        </p:par>
                        <p:par>
                          <p:cTn id="151" fill="hold">
                            <p:stCondLst>
                              <p:cond delay="1000"/>
                            </p:stCondLst>
                            <p:childTnLst>
                              <p:par>
                                <p:cTn id="152" presetID="22" presetClass="entr" presetSubtype="2" fill="hold" grpId="0" nodeType="after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wipe(right)">
                                      <p:cBhvr>
                                        <p:cTn id="154" dur="500"/>
                                        <p:tgtEl>
                                          <p:spTgt spid="42"/>
                                        </p:tgtEl>
                                      </p:cBhvr>
                                    </p:animEffect>
                                  </p:childTnLst>
                                </p:cTn>
                              </p:par>
                              <p:par>
                                <p:cTn id="155" presetID="10" presetClass="entr" presetSubtype="0" fill="hold" nodeType="with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fade">
                                      <p:cBhvr>
                                        <p:cTn id="157" dur="500"/>
                                        <p:tgtEl>
                                          <p:spTgt spid="4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37"/>
                                        </p:tgtEl>
                                      </p:cBhvr>
                                    </p:animEffect>
                                    <p:set>
                                      <p:cBhvr>
                                        <p:cTn id="162" dur="1" fill="hold">
                                          <p:stCondLst>
                                            <p:cond delay="499"/>
                                          </p:stCondLst>
                                        </p:cTn>
                                        <p:tgtEl>
                                          <p:spTgt spid="3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0"/>
                                        </p:tgtEl>
                                      </p:cBhvr>
                                    </p:animEffect>
                                    <p:set>
                                      <p:cBhvr>
                                        <p:cTn id="165" dur="1" fill="hold">
                                          <p:stCondLst>
                                            <p:cond delay="499"/>
                                          </p:stCondLst>
                                        </p:cTn>
                                        <p:tgtEl>
                                          <p:spTgt spid="40"/>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47"/>
                                        </p:tgtEl>
                                      </p:cBhvr>
                                    </p:animEffect>
                                    <p:set>
                                      <p:cBhvr>
                                        <p:cTn id="168" dur="1" fill="hold">
                                          <p:stCondLst>
                                            <p:cond delay="499"/>
                                          </p:stCondLst>
                                        </p:cTn>
                                        <p:tgtEl>
                                          <p:spTgt spid="47"/>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42"/>
                                        </p:tgtEl>
                                      </p:cBhvr>
                                    </p:animEffect>
                                    <p:set>
                                      <p:cBhvr>
                                        <p:cTn id="171" dur="1" fill="hold">
                                          <p:stCondLst>
                                            <p:cond delay="499"/>
                                          </p:stCondLst>
                                        </p:cTn>
                                        <p:tgtEl>
                                          <p:spTgt spid="42"/>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41"/>
                                        </p:tgtEl>
                                      </p:cBhvr>
                                    </p:animEffect>
                                    <p:set>
                                      <p:cBhvr>
                                        <p:cTn id="174" dur="1" fill="hold">
                                          <p:stCondLst>
                                            <p:cond delay="499"/>
                                          </p:stCondLst>
                                        </p:cTn>
                                        <p:tgtEl>
                                          <p:spTgt spid="41"/>
                                        </p:tgtEl>
                                        <p:attrNameLst>
                                          <p:attrName>style.visibility</p:attrName>
                                        </p:attrNameLst>
                                      </p:cBhvr>
                                      <p:to>
                                        <p:strVal val="hidden"/>
                                      </p:to>
                                    </p:set>
                                  </p:childTnLst>
                                </p:cTn>
                              </p:par>
                            </p:childTnLst>
                          </p:cTn>
                        </p:par>
                        <p:par>
                          <p:cTn id="175" fill="hold">
                            <p:stCondLst>
                              <p:cond delay="500"/>
                            </p:stCondLst>
                            <p:childTnLst>
                              <p:par>
                                <p:cTn id="176" presetID="22" presetClass="exit" presetSubtype="2" fill="hold" grpId="1" nodeType="afterEffect">
                                  <p:stCondLst>
                                    <p:cond delay="0"/>
                                  </p:stCondLst>
                                  <p:childTnLst>
                                    <p:animEffect transition="out" filter="wipe(right)">
                                      <p:cBhvr>
                                        <p:cTn id="177" dur="500"/>
                                        <p:tgtEl>
                                          <p:spTgt spid="38"/>
                                        </p:tgtEl>
                                      </p:cBhvr>
                                    </p:animEffect>
                                    <p:set>
                                      <p:cBhvr>
                                        <p:cTn id="178" dur="1" fill="hold">
                                          <p:stCondLst>
                                            <p:cond delay="499"/>
                                          </p:stCondLst>
                                        </p:cTn>
                                        <p:tgtEl>
                                          <p:spTgt spid="38"/>
                                        </p:tgtEl>
                                        <p:attrNameLst>
                                          <p:attrName>style.visibility</p:attrName>
                                        </p:attrNameLst>
                                      </p:cBhvr>
                                      <p:to>
                                        <p:strVal val="hidden"/>
                                      </p:to>
                                    </p:set>
                                  </p:childTnLst>
                                </p:cTn>
                              </p:par>
                            </p:childTnLst>
                          </p:cTn>
                        </p:par>
                        <p:par>
                          <p:cTn id="179" fill="hold">
                            <p:stCondLst>
                              <p:cond delay="1000"/>
                            </p:stCondLst>
                            <p:childTnLst>
                              <p:par>
                                <p:cTn id="180" presetID="22" presetClass="entr" presetSubtype="8" fill="hold" grpId="0" nodeType="afterEffect">
                                  <p:stCondLst>
                                    <p:cond delay="0"/>
                                  </p:stCondLst>
                                  <p:childTnLst>
                                    <p:set>
                                      <p:cBhvr>
                                        <p:cTn id="181" dur="1" fill="hold">
                                          <p:stCondLst>
                                            <p:cond delay="0"/>
                                          </p:stCondLst>
                                        </p:cTn>
                                        <p:tgtEl>
                                          <p:spTgt spid="49"/>
                                        </p:tgtEl>
                                        <p:attrNameLst>
                                          <p:attrName>style.visibility</p:attrName>
                                        </p:attrNameLst>
                                      </p:cBhvr>
                                      <p:to>
                                        <p:strVal val="visible"/>
                                      </p:to>
                                    </p:set>
                                    <p:animEffect transition="in" filter="wipe(left)">
                                      <p:cBhvr>
                                        <p:cTn id="182" dur="500"/>
                                        <p:tgtEl>
                                          <p:spTgt spid="49"/>
                                        </p:tgtEl>
                                      </p:cBhvr>
                                    </p:animEffect>
                                  </p:childTnLst>
                                </p:cTn>
                              </p:par>
                              <p:par>
                                <p:cTn id="183" presetID="10" presetClass="entr" presetSubtype="0" fill="hold" nodeType="withEffect">
                                  <p:stCondLst>
                                    <p:cond delay="0"/>
                                  </p:stCondLst>
                                  <p:childTnLst>
                                    <p:set>
                                      <p:cBhvr>
                                        <p:cTn id="184" dur="1" fill="hold">
                                          <p:stCondLst>
                                            <p:cond delay="0"/>
                                          </p:stCondLst>
                                        </p:cTn>
                                        <p:tgtEl>
                                          <p:spTgt spid="48"/>
                                        </p:tgtEl>
                                        <p:attrNameLst>
                                          <p:attrName>style.visibility</p:attrName>
                                        </p:attrNameLst>
                                      </p:cBhvr>
                                      <p:to>
                                        <p:strVal val="visible"/>
                                      </p:to>
                                    </p:set>
                                    <p:animEffect transition="in" filter="fade">
                                      <p:cBhvr>
                                        <p:cTn id="18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0" grpId="1" animBg="1"/>
      <p:bldP spid="24" grpId="0" animBg="1"/>
      <p:bldP spid="24" grpId="1" animBg="1"/>
      <p:bldP spid="25" grpId="0" animBg="1"/>
      <p:bldP spid="25" grpId="1" animBg="1"/>
      <p:bldP spid="19" grpId="0" animBg="1"/>
      <p:bldP spid="19" grpId="1" animBg="1"/>
      <p:bldP spid="36" grpId="0" animBg="1"/>
      <p:bldP spid="36" grpId="1" animBg="1"/>
      <p:bldP spid="38" grpId="0" animBg="1"/>
      <p:bldP spid="38" grpId="1" animBg="1"/>
      <p:bldP spid="40" grpId="0" animBg="1"/>
      <p:bldP spid="40" grpId="1" animBg="1"/>
      <p:bldP spid="49" grpId="0" animBg="1"/>
      <p:bldP spid="42" grpId="0" animBg="1"/>
      <p:bldP spid="4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839" y="250799"/>
            <a:ext cx="9520158" cy="1049235"/>
          </a:xfrm>
        </p:spPr>
        <p:txBody>
          <a:bodyPr>
            <a:normAutofit fontScale="90000"/>
          </a:bodyPr>
          <a:lstStyle/>
          <a:p>
            <a:r>
              <a:rPr lang="en-US" b="1" dirty="0" smtClean="0"/>
              <a:t>Quarantines and Firewood Regulations in Minnesota</a:t>
            </a:r>
            <a:endParaRPr lang="en-US" b="1" dirty="0"/>
          </a:p>
        </p:txBody>
      </p:sp>
      <p:sp>
        <p:nvSpPr>
          <p:cNvPr id="3" name="Content Placeholder 2"/>
          <p:cNvSpPr>
            <a:spLocks noGrp="1"/>
          </p:cNvSpPr>
          <p:nvPr>
            <p:ph idx="1"/>
          </p:nvPr>
        </p:nvSpPr>
        <p:spPr>
          <a:xfrm>
            <a:off x="838200" y="1528634"/>
            <a:ext cx="11007436" cy="5329365"/>
          </a:xfrm>
        </p:spPr>
        <p:txBody>
          <a:bodyPr>
            <a:normAutofit/>
          </a:bodyPr>
          <a:lstStyle/>
          <a:p>
            <a:r>
              <a:rPr lang="en-US" dirty="0" smtClean="0"/>
              <a:t>Issued as an extension of the USDA APHIS Quarantine</a:t>
            </a:r>
          </a:p>
          <a:p>
            <a:pPr lvl="1"/>
            <a:r>
              <a:rPr lang="en-US" dirty="0"/>
              <a:t>Minnesota Statues Section 18G.06 (2008) </a:t>
            </a:r>
            <a:endParaRPr lang="en-US" dirty="0" smtClean="0"/>
          </a:p>
          <a:p>
            <a:r>
              <a:rPr lang="en-US" dirty="0" smtClean="0"/>
              <a:t>No wood can be moved outside of quarantine unless it is MDA/USDA approved</a:t>
            </a:r>
          </a:p>
          <a:p>
            <a:r>
              <a:rPr lang="en-US" dirty="0" smtClean="0"/>
              <a:t>DNR approved firewood can be moved within a quarantine area</a:t>
            </a:r>
            <a:endParaRPr lang="en-US" dirty="0" smtClean="0"/>
          </a:p>
          <a:p>
            <a:r>
              <a:rPr lang="en-US" dirty="0" smtClean="0"/>
              <a:t>When a county is quarantined, the MDA will begin mitigation planning</a:t>
            </a:r>
          </a:p>
          <a:p>
            <a:pPr lvl="1"/>
            <a:r>
              <a:rPr lang="en-US" dirty="0" smtClean="0"/>
              <a:t>Traps</a:t>
            </a:r>
          </a:p>
          <a:p>
            <a:pPr lvl="1"/>
            <a:r>
              <a:rPr lang="en-US" dirty="0" smtClean="0"/>
              <a:t>Bio controls (wasps and woodpeckers)</a:t>
            </a:r>
          </a:p>
          <a:p>
            <a:pPr lvl="1"/>
            <a:r>
              <a:rPr lang="en-US" dirty="0" smtClean="0"/>
              <a:t>Insecticides</a:t>
            </a:r>
          </a:p>
          <a:p>
            <a:pPr lvl="1"/>
            <a:r>
              <a:rPr lang="en-US" dirty="0" smtClean="0"/>
              <a:t>Thinning</a:t>
            </a:r>
          </a:p>
          <a:p>
            <a:r>
              <a:rPr lang="en-US" b="1" dirty="0" smtClean="0"/>
              <a:t>Early Detection is </a:t>
            </a:r>
            <a:r>
              <a:rPr lang="en-US" b="1" i="1" dirty="0" smtClean="0"/>
              <a:t>extremely</a:t>
            </a:r>
            <a:r>
              <a:rPr lang="en-US" b="1" dirty="0" smtClean="0"/>
              <a:t> important to slowing their spread!</a:t>
            </a:r>
            <a:endParaRPr lang="en-US" b="1" dirty="0" smtClean="0"/>
          </a:p>
          <a:p>
            <a:endParaRPr lang="en-US" b="1" dirty="0"/>
          </a:p>
        </p:txBody>
      </p:sp>
    </p:spTree>
    <p:extLst>
      <p:ext uri="{BB962C8B-B14F-4D97-AF65-F5344CB8AC3E}">
        <p14:creationId xmlns:p14="http://schemas.microsoft.com/office/powerpoint/2010/main" val="1589268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4911"/>
          </a:xfrm>
        </p:spPr>
        <p:txBody>
          <a:bodyPr/>
          <a:lstStyle/>
          <a:p>
            <a:r>
              <a:rPr lang="en-US" dirty="0" smtClean="0"/>
              <a:t>VGI – “Humans as Sensors”</a:t>
            </a:r>
            <a:endParaRPr lang="en-US" dirty="0"/>
          </a:p>
        </p:txBody>
      </p:sp>
      <p:sp>
        <p:nvSpPr>
          <p:cNvPr id="3" name="Content Placeholder 2"/>
          <p:cNvSpPr>
            <a:spLocks noGrp="1"/>
          </p:cNvSpPr>
          <p:nvPr>
            <p:ph idx="1"/>
          </p:nvPr>
        </p:nvSpPr>
        <p:spPr>
          <a:xfrm>
            <a:off x="838200" y="1475509"/>
            <a:ext cx="10515600" cy="4701454"/>
          </a:xfrm>
        </p:spPr>
        <p:txBody>
          <a:bodyPr/>
          <a:lstStyle/>
          <a:p>
            <a:r>
              <a:rPr lang="en-US" dirty="0" smtClean="0"/>
              <a:t>VGI – Volunteered Geographic Information</a:t>
            </a:r>
          </a:p>
          <a:p>
            <a:r>
              <a:rPr lang="en-US" dirty="0"/>
              <a:t>D</a:t>
            </a:r>
            <a:r>
              <a:rPr lang="en-US" dirty="0" smtClean="0"/>
              <a:t>efined </a:t>
            </a:r>
            <a:r>
              <a:rPr lang="en-US" dirty="0"/>
              <a:t>by Michael Goodchild as using technology to “</a:t>
            </a:r>
            <a:r>
              <a:rPr lang="en-US" i="1" dirty="0"/>
              <a:t>create, assemble, and disseminate geographic information provided voluntarily by individuals</a:t>
            </a:r>
            <a:r>
              <a:rPr lang="en-US" dirty="0"/>
              <a:t>”</a:t>
            </a:r>
            <a:r>
              <a:rPr lang="en-US" dirty="0"/>
              <a:t> </a:t>
            </a:r>
            <a:endParaRPr lang="en-US" dirty="0" smtClean="0"/>
          </a:p>
          <a:p>
            <a:r>
              <a:rPr lang="en-US" dirty="0" smtClean="0"/>
              <a:t>The MDA does not have enough staff to monitor all risk areas </a:t>
            </a:r>
          </a:p>
          <a:p>
            <a:pPr lvl="1"/>
            <a:r>
              <a:rPr lang="en-US" dirty="0" smtClean="0"/>
              <a:t>They host workshops to train citizens how to identify and report sightings</a:t>
            </a:r>
          </a:p>
          <a:p>
            <a:pPr lvl="1"/>
            <a:r>
              <a:rPr lang="en-US" dirty="0" smtClean="0"/>
              <a:t>“Arrest The Pest”</a:t>
            </a:r>
          </a:p>
          <a:p>
            <a:r>
              <a:rPr lang="en-US" dirty="0" smtClean="0"/>
              <a:t>The MDA is encouraging VGI to help with early detection</a:t>
            </a:r>
          </a:p>
          <a:p>
            <a:r>
              <a:rPr lang="en-US" dirty="0" smtClean="0"/>
              <a:t>Web GIS can be used to facilitate VGI</a:t>
            </a:r>
          </a:p>
        </p:txBody>
      </p:sp>
    </p:spTree>
    <p:extLst>
      <p:ext uri="{BB962C8B-B14F-4D97-AF65-F5344CB8AC3E}">
        <p14:creationId xmlns:p14="http://schemas.microsoft.com/office/powerpoint/2010/main" val="1639486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en-US" dirty="0" smtClean="0"/>
              <a:t>Web </a:t>
            </a:r>
            <a:r>
              <a:rPr lang="en-US" smtClean="0"/>
              <a:t>and Mobile GIS</a:t>
            </a:r>
            <a:endParaRPr lang="en-US"/>
          </a:p>
        </p:txBody>
      </p:sp>
      <p:sp>
        <p:nvSpPr>
          <p:cNvPr id="3" name="Content Placeholder 2"/>
          <p:cNvSpPr>
            <a:spLocks noGrp="1"/>
          </p:cNvSpPr>
          <p:nvPr>
            <p:ph idx="1"/>
          </p:nvPr>
        </p:nvSpPr>
        <p:spPr>
          <a:xfrm>
            <a:off x="838200" y="1558636"/>
            <a:ext cx="10515600" cy="4618327"/>
          </a:xfrm>
        </p:spPr>
        <p:txBody>
          <a:bodyPr/>
          <a:lstStyle/>
          <a:p>
            <a:r>
              <a:rPr lang="en-US" dirty="0" smtClean="0"/>
              <a:t>Along with the evolution of the Web 2.0 came an explosion of Web based GIS Services</a:t>
            </a:r>
          </a:p>
          <a:p>
            <a:r>
              <a:rPr lang="en-US" dirty="0" smtClean="0"/>
              <a:t>Advantages of Web GIS</a:t>
            </a:r>
          </a:p>
          <a:p>
            <a:pPr lvl="1"/>
            <a:r>
              <a:rPr lang="en-US" dirty="0" smtClean="0"/>
              <a:t>Does not require any software for the end user</a:t>
            </a:r>
          </a:p>
          <a:p>
            <a:pPr lvl="1"/>
            <a:r>
              <a:rPr lang="en-US" dirty="0" smtClean="0"/>
              <a:t>Can facilitate editing in real time from multiple sources</a:t>
            </a:r>
          </a:p>
          <a:p>
            <a:pPr lvl="1"/>
            <a:r>
              <a:rPr lang="en-US" dirty="0" smtClean="0"/>
              <a:t>Client – Server interaction</a:t>
            </a:r>
          </a:p>
          <a:p>
            <a:r>
              <a:rPr lang="en-US" dirty="0" smtClean="0"/>
              <a:t>Can be consumed by any client that can make HTTP Requests</a:t>
            </a:r>
          </a:p>
          <a:p>
            <a:pPr lvl="1"/>
            <a:r>
              <a:rPr lang="en-US" dirty="0" smtClean="0"/>
              <a:t>Browser</a:t>
            </a:r>
          </a:p>
          <a:p>
            <a:pPr lvl="1"/>
            <a:r>
              <a:rPr lang="en-US" dirty="0" smtClean="0"/>
              <a:t>Mobile Device (smart phones, tablets)</a:t>
            </a:r>
          </a:p>
          <a:p>
            <a:pPr lvl="1"/>
            <a:r>
              <a:rPr lang="en-US" dirty="0" smtClean="0"/>
              <a:t>Programming languages (Python, Java, C#, </a:t>
            </a:r>
            <a:r>
              <a:rPr lang="en-US" dirty="0" err="1" smtClean="0"/>
              <a:t>etc</a:t>
            </a:r>
            <a:r>
              <a:rPr lang="en-US" dirty="0" smtClean="0"/>
              <a:t>)</a:t>
            </a:r>
          </a:p>
          <a:p>
            <a:endParaRPr lang="en-US" dirty="0"/>
          </a:p>
        </p:txBody>
      </p:sp>
    </p:spTree>
    <p:extLst>
      <p:ext uri="{BB962C8B-B14F-4D97-AF65-F5344CB8AC3E}">
        <p14:creationId xmlns:p14="http://schemas.microsoft.com/office/powerpoint/2010/main" val="2002835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53"/>
            <a:ext cx="10515600" cy="1325563"/>
          </a:xfrm>
        </p:spPr>
        <p:txBody>
          <a:bodyPr/>
          <a:lstStyle/>
          <a:p>
            <a:r>
              <a:rPr lang="en-US" dirty="0" smtClean="0"/>
              <a:t>How to Promote VGI for EAB Early Detection?</a:t>
            </a:r>
            <a:endParaRPr lang="en-US" dirty="0"/>
          </a:p>
        </p:txBody>
      </p:sp>
      <p:sp>
        <p:nvSpPr>
          <p:cNvPr id="3" name="Content Placeholder 2"/>
          <p:cNvSpPr>
            <a:spLocks noGrp="1"/>
          </p:cNvSpPr>
          <p:nvPr>
            <p:ph idx="1"/>
          </p:nvPr>
        </p:nvSpPr>
        <p:spPr>
          <a:xfrm>
            <a:off x="838200" y="1545216"/>
            <a:ext cx="10515600" cy="4631747"/>
          </a:xfrm>
        </p:spPr>
        <p:txBody>
          <a:bodyPr/>
          <a:lstStyle/>
          <a:p>
            <a:r>
              <a:rPr lang="en-US" dirty="0" smtClean="0"/>
              <a:t>My Solution: Develop a mobile application</a:t>
            </a:r>
          </a:p>
          <a:p>
            <a:pPr lvl="1"/>
            <a:r>
              <a:rPr lang="en-US" dirty="0" smtClean="0"/>
              <a:t>Virtually all adult citizens in Minnesota have access to a smart phone</a:t>
            </a:r>
          </a:p>
          <a:p>
            <a:pPr lvl="1"/>
            <a:r>
              <a:rPr lang="en-US" dirty="0" smtClean="0"/>
              <a:t>Target Platforms?</a:t>
            </a:r>
          </a:p>
          <a:p>
            <a:pPr lvl="2"/>
            <a:r>
              <a:rPr lang="en-US" dirty="0" smtClean="0"/>
              <a:t>Android - ~71% market share</a:t>
            </a:r>
          </a:p>
          <a:p>
            <a:pPr lvl="2"/>
            <a:r>
              <a:rPr lang="en-US" dirty="0" smtClean="0"/>
              <a:t>iOS - ~23% market share</a:t>
            </a:r>
          </a:p>
          <a:p>
            <a:pPr lvl="1"/>
            <a:r>
              <a:rPr lang="en-US" dirty="0" smtClean="0"/>
              <a:t>Why Native Application over Web application?</a:t>
            </a:r>
          </a:p>
          <a:p>
            <a:pPr lvl="2"/>
            <a:r>
              <a:rPr lang="en-US" dirty="0" smtClean="0"/>
              <a:t>Better performance</a:t>
            </a:r>
          </a:p>
          <a:p>
            <a:pPr lvl="2"/>
            <a:r>
              <a:rPr lang="en-US" dirty="0" smtClean="0"/>
              <a:t>Full access to device capabilities</a:t>
            </a:r>
          </a:p>
          <a:p>
            <a:pPr lvl="2"/>
            <a:r>
              <a:rPr lang="en-US" dirty="0" smtClean="0"/>
              <a:t>Push notifications, device sensors, local storage</a:t>
            </a:r>
          </a:p>
          <a:p>
            <a:pPr lvl="2"/>
            <a:r>
              <a:rPr lang="en-US" dirty="0" smtClean="0"/>
              <a:t>More secure</a:t>
            </a:r>
          </a:p>
          <a:p>
            <a:pPr lvl="2"/>
            <a:r>
              <a:rPr lang="en-US" dirty="0" smtClean="0"/>
              <a:t>I do not have a web server to host a web application from</a:t>
            </a:r>
          </a:p>
          <a:p>
            <a:endParaRPr lang="en-US" dirty="0"/>
          </a:p>
        </p:txBody>
      </p:sp>
    </p:spTree>
    <p:extLst>
      <p:ext uri="{BB962C8B-B14F-4D97-AF65-F5344CB8AC3E}">
        <p14:creationId xmlns:p14="http://schemas.microsoft.com/office/powerpoint/2010/main" val="548095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53"/>
            <a:ext cx="10515600" cy="881783"/>
          </a:xfrm>
        </p:spPr>
        <p:txBody>
          <a:bodyPr/>
          <a:lstStyle/>
          <a:p>
            <a:r>
              <a:rPr lang="en-US" dirty="0" smtClean="0"/>
              <a:t>The ArcGIS Runtime</a:t>
            </a:r>
            <a:endParaRPr lang="en-US" dirty="0"/>
          </a:p>
        </p:txBody>
      </p:sp>
      <p:sp>
        <p:nvSpPr>
          <p:cNvPr id="3" name="Content Placeholder 2"/>
          <p:cNvSpPr>
            <a:spLocks noGrp="1"/>
          </p:cNvSpPr>
          <p:nvPr>
            <p:ph idx="1"/>
          </p:nvPr>
        </p:nvSpPr>
        <p:spPr>
          <a:xfrm>
            <a:off x="838200" y="1101436"/>
            <a:ext cx="10515600" cy="5075527"/>
          </a:xfrm>
        </p:spPr>
        <p:txBody>
          <a:bodyPr/>
          <a:lstStyle/>
          <a:p>
            <a:r>
              <a:rPr lang="en-US" dirty="0" smtClean="0"/>
              <a:t>In order to leverage the full capabilities of the ArcGIS platform in a native mobile application, the ArcGIS Runtime Software Development Kits (SDKs) are required.</a:t>
            </a:r>
          </a:p>
          <a:p>
            <a:r>
              <a:rPr lang="en-US" dirty="0" smtClean="0"/>
              <a:t>Built on a Runtime Core</a:t>
            </a:r>
          </a:p>
          <a:p>
            <a:pPr lvl="1"/>
            <a:r>
              <a:rPr lang="en-US" dirty="0" smtClean="0"/>
              <a:t>Small, high performance C++ library</a:t>
            </a:r>
          </a:p>
          <a:p>
            <a:pPr lvl="1"/>
            <a:r>
              <a:rPr lang="en-US" dirty="0" smtClean="0"/>
              <a:t>Has its own geometry engine</a:t>
            </a:r>
          </a:p>
          <a:p>
            <a:pPr lvl="1"/>
            <a:r>
              <a:rPr lang="en-US" dirty="0" smtClean="0"/>
              <a:t>Renders map graphics on the device natively with GPU </a:t>
            </a:r>
            <a:r>
              <a:rPr lang="en-US" dirty="0" err="1" smtClean="0"/>
              <a:t>Accelaration</a:t>
            </a:r>
            <a:r>
              <a:rPr lang="en-US" dirty="0" smtClean="0"/>
              <a:t> (OpenGL and DirectX depending on platform)</a:t>
            </a:r>
          </a:p>
          <a:p>
            <a:r>
              <a:rPr lang="en-US" dirty="0" smtClean="0"/>
              <a:t>Compiled natively onto each platform </a:t>
            </a:r>
          </a:p>
          <a:p>
            <a:pPr lvl="1"/>
            <a:r>
              <a:rPr lang="en-US" dirty="0" smtClean="0"/>
              <a:t>Desktop, iOS, Android</a:t>
            </a:r>
          </a:p>
          <a:p>
            <a:pPr lvl="1"/>
            <a:endParaRPr lang="en-US" dirty="0"/>
          </a:p>
        </p:txBody>
      </p:sp>
    </p:spTree>
    <p:extLst>
      <p:ext uri="{BB962C8B-B14F-4D97-AF65-F5344CB8AC3E}">
        <p14:creationId xmlns:p14="http://schemas.microsoft.com/office/powerpoint/2010/main" val="127681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22" y="0"/>
            <a:ext cx="12458822" cy="6858000"/>
          </a:xfrm>
          <a:prstGeom prst="rect">
            <a:avLst/>
          </a:prstGeom>
        </p:spPr>
      </p:pic>
    </p:spTree>
    <p:extLst>
      <p:ext uri="{BB962C8B-B14F-4D97-AF65-F5344CB8AC3E}">
        <p14:creationId xmlns:p14="http://schemas.microsoft.com/office/powerpoint/2010/main" val="378593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3851"/>
            <a:ext cx="12331945" cy="6774149"/>
          </a:xfrm>
          <a:prstGeom prst="rect">
            <a:avLst/>
          </a:prstGeom>
        </p:spPr>
      </p:pic>
    </p:spTree>
    <p:extLst>
      <p:ext uri="{BB962C8B-B14F-4D97-AF65-F5344CB8AC3E}">
        <p14:creationId xmlns:p14="http://schemas.microsoft.com/office/powerpoint/2010/main" val="33463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2566"/>
          </a:xfrm>
        </p:spPr>
        <p:txBody>
          <a:bodyPr/>
          <a:lstStyle/>
          <a:p>
            <a:r>
              <a:rPr lang="en-US" smtClean="0"/>
              <a:t>Goals of Application</a:t>
            </a:r>
            <a:endParaRPr lang="en-US"/>
          </a:p>
        </p:txBody>
      </p:sp>
      <p:sp>
        <p:nvSpPr>
          <p:cNvPr id="3" name="Content Placeholder 2"/>
          <p:cNvSpPr>
            <a:spLocks noGrp="1"/>
          </p:cNvSpPr>
          <p:nvPr>
            <p:ph idx="1"/>
          </p:nvPr>
        </p:nvSpPr>
        <p:spPr>
          <a:xfrm>
            <a:off x="838200" y="1267692"/>
            <a:ext cx="10515600" cy="4909271"/>
          </a:xfrm>
        </p:spPr>
        <p:txBody>
          <a:bodyPr>
            <a:normAutofit/>
          </a:bodyPr>
          <a:lstStyle/>
          <a:p>
            <a:pPr marL="514350" indent="-514350">
              <a:buFont typeface="+mj-lt"/>
              <a:buAutoNum type="arabicPeriod"/>
            </a:pPr>
            <a:r>
              <a:rPr lang="en-US" sz="2200" dirty="0" smtClean="0"/>
              <a:t>Allow user to report sighting</a:t>
            </a:r>
          </a:p>
          <a:p>
            <a:pPr marL="971550" lvl="1" indent="-514350">
              <a:buFont typeface="+mj-lt"/>
              <a:buAutoNum type="arabicPeriod"/>
            </a:pPr>
            <a:r>
              <a:rPr lang="en-US" sz="1800" dirty="0" smtClean="0"/>
              <a:t>Use device GPS to capture location</a:t>
            </a:r>
          </a:p>
          <a:p>
            <a:pPr marL="971550" lvl="1" indent="-514350">
              <a:buFont typeface="+mj-lt"/>
              <a:buAutoNum type="arabicPeriod"/>
            </a:pPr>
            <a:r>
              <a:rPr lang="en-US" sz="1800" dirty="0" smtClean="0"/>
              <a:t>Use device camera to take photos (required for all sightings)</a:t>
            </a:r>
          </a:p>
          <a:p>
            <a:pPr marL="514350" indent="-514350">
              <a:buFont typeface="+mj-lt"/>
              <a:buAutoNum type="arabicPeriod"/>
            </a:pPr>
            <a:r>
              <a:rPr lang="en-US" sz="2200" dirty="0" smtClean="0"/>
              <a:t>Provide a simple identification guide (EAB and Ash trees)</a:t>
            </a:r>
          </a:p>
          <a:p>
            <a:pPr marL="514350" indent="-514350">
              <a:buFont typeface="+mj-lt"/>
              <a:buAutoNum type="arabicPeriod"/>
            </a:pPr>
            <a:r>
              <a:rPr lang="en-US" sz="2200" dirty="0" smtClean="0"/>
              <a:t>Incorporate a map view where the user can view existing sightings and MDA EAB GIS data</a:t>
            </a:r>
          </a:p>
          <a:p>
            <a:pPr marL="514350" indent="-514350">
              <a:buFont typeface="+mj-lt"/>
              <a:buAutoNum type="arabicPeriod"/>
            </a:pPr>
            <a:r>
              <a:rPr lang="en-US" sz="2200" dirty="0" smtClean="0"/>
              <a:t>Automatically generate an email to send to the MDA’s Arrest The Pest email account</a:t>
            </a:r>
          </a:p>
          <a:p>
            <a:pPr marL="971550" lvl="1" indent="-514350">
              <a:buFont typeface="+mj-lt"/>
              <a:buAutoNum type="arabicPeriod"/>
            </a:pPr>
            <a:r>
              <a:rPr lang="en-US" sz="1800" dirty="0" smtClean="0"/>
              <a:t>Add photos as attachments</a:t>
            </a:r>
          </a:p>
          <a:p>
            <a:pPr marL="514350" indent="-514350">
              <a:buFont typeface="+mj-lt"/>
              <a:buAutoNum type="arabicPeriod"/>
            </a:pPr>
            <a:r>
              <a:rPr lang="en-US" sz="2200" dirty="0" smtClean="0"/>
              <a:t>Send push notifications to all users when new sightings are reported</a:t>
            </a:r>
          </a:p>
          <a:p>
            <a:pPr marL="514350" indent="-514350">
              <a:buFont typeface="+mj-lt"/>
              <a:buAutoNum type="arabicPeriod"/>
            </a:pPr>
            <a:r>
              <a:rPr lang="en-US" sz="2200" dirty="0" smtClean="0"/>
              <a:t>Add authentication so the MDA can login to edit data </a:t>
            </a:r>
          </a:p>
          <a:p>
            <a:pPr marL="971550" lvl="1" indent="-514350">
              <a:buFont typeface="+mj-lt"/>
              <a:buAutoNum type="arabicPeriod"/>
            </a:pPr>
            <a:r>
              <a:rPr lang="en-US" sz="1800" dirty="0" smtClean="0"/>
              <a:t>Can use fingerprint ID on iOS – Very cool!</a:t>
            </a:r>
          </a:p>
          <a:p>
            <a:pPr marL="514350" indent="-514350">
              <a:buFont typeface="+mj-lt"/>
              <a:buAutoNum type="arabicPeriod"/>
            </a:pPr>
            <a:endParaRPr lang="en-US" dirty="0"/>
          </a:p>
        </p:txBody>
      </p:sp>
    </p:spTree>
    <p:extLst>
      <p:ext uri="{BB962C8B-B14F-4D97-AF65-F5344CB8AC3E}">
        <p14:creationId xmlns:p14="http://schemas.microsoft.com/office/powerpoint/2010/main" val="235932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64" y="1"/>
            <a:ext cx="10515600" cy="997526"/>
          </a:xfrm>
        </p:spPr>
        <p:txBody>
          <a:bodyPr/>
          <a:lstStyle/>
          <a:p>
            <a:r>
              <a:rPr lang="en-US" b="1" dirty="0" smtClean="0"/>
              <a:t>Application Development</a:t>
            </a:r>
            <a:endParaRPr lang="en-US" b="1" dirty="0"/>
          </a:p>
        </p:txBody>
      </p:sp>
      <p:sp>
        <p:nvSpPr>
          <p:cNvPr id="3" name="Content Placeholder 2"/>
          <p:cNvSpPr>
            <a:spLocks noGrp="1"/>
          </p:cNvSpPr>
          <p:nvPr>
            <p:ph idx="1"/>
          </p:nvPr>
        </p:nvSpPr>
        <p:spPr>
          <a:xfrm>
            <a:off x="838200" y="997527"/>
            <a:ext cx="10515600" cy="5179436"/>
          </a:xfrm>
        </p:spPr>
        <p:txBody>
          <a:bodyPr>
            <a:normAutofit lnSpcReduction="10000"/>
          </a:bodyPr>
          <a:lstStyle/>
          <a:p>
            <a:r>
              <a:rPr lang="en-US" dirty="0" smtClean="0"/>
              <a:t>iOS – App is currently 70% complete.  Built with Apple’s new Swift programming language and the </a:t>
            </a:r>
            <a:r>
              <a:rPr lang="en-US" dirty="0" err="1" smtClean="0"/>
              <a:t>Xcode</a:t>
            </a:r>
            <a:r>
              <a:rPr lang="en-US" dirty="0" smtClean="0"/>
              <a:t> Integrated Development Environment (IDE)</a:t>
            </a:r>
          </a:p>
          <a:p>
            <a:pPr lvl="1"/>
            <a:r>
              <a:rPr lang="en-US" dirty="0" smtClean="0"/>
              <a:t>ArcGIS Runtime SDK for iOS was added to the project via </a:t>
            </a:r>
            <a:r>
              <a:rPr lang="en-US" dirty="0" err="1" smtClean="0"/>
              <a:t>CocoaPods</a:t>
            </a:r>
            <a:endParaRPr lang="en-US" dirty="0" smtClean="0"/>
          </a:p>
          <a:p>
            <a:r>
              <a:rPr lang="en-US" dirty="0" smtClean="0"/>
              <a:t>Android – Currently 40% complete.  Built with the Java programming language and Android Studio IDE.</a:t>
            </a:r>
          </a:p>
          <a:p>
            <a:pPr lvl="1"/>
            <a:r>
              <a:rPr lang="en-US" dirty="0" smtClean="0"/>
              <a:t>ArcGIS Runtime SDK was added to the project using a maven </a:t>
            </a:r>
            <a:r>
              <a:rPr lang="en-US" dirty="0" err="1" smtClean="0"/>
              <a:t>bintray</a:t>
            </a:r>
            <a:endParaRPr lang="en-US" dirty="0" smtClean="0"/>
          </a:p>
          <a:p>
            <a:r>
              <a:rPr lang="en-US" dirty="0" smtClean="0"/>
              <a:t>Both apps required special user permissions:</a:t>
            </a:r>
          </a:p>
          <a:p>
            <a:pPr lvl="1"/>
            <a:r>
              <a:rPr lang="en-US" dirty="0" smtClean="0"/>
              <a:t>Camera/media access</a:t>
            </a:r>
          </a:p>
          <a:p>
            <a:pPr lvl="1"/>
            <a:r>
              <a:rPr lang="en-US" dirty="0" smtClean="0"/>
              <a:t>GPS/location services</a:t>
            </a:r>
          </a:p>
          <a:p>
            <a:pPr lvl="1"/>
            <a:r>
              <a:rPr lang="en-US" dirty="0" smtClean="0"/>
              <a:t>Internet access</a:t>
            </a:r>
          </a:p>
          <a:p>
            <a:pPr lvl="1"/>
            <a:r>
              <a:rPr lang="en-US" dirty="0" smtClean="0"/>
              <a:t>In Android, permissions to use OpenGL for GPU acceleration had to be explicitly added.</a:t>
            </a:r>
            <a:endParaRPr lang="en-US" dirty="0"/>
          </a:p>
        </p:txBody>
      </p:sp>
    </p:spTree>
    <p:extLst>
      <p:ext uri="{BB962C8B-B14F-4D97-AF65-F5344CB8AC3E}">
        <p14:creationId xmlns:p14="http://schemas.microsoft.com/office/powerpoint/2010/main" val="747904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194919"/>
            <a:ext cx="9520158" cy="1049235"/>
          </a:xfrm>
        </p:spPr>
        <p:txBody>
          <a:bodyPr/>
          <a:lstStyle/>
          <a:p>
            <a:r>
              <a:rPr lang="en-US" dirty="0"/>
              <a:t>Emerald Ash </a:t>
            </a:r>
            <a:r>
              <a:rPr lang="en-US" dirty="0" smtClean="0"/>
              <a:t>Borer (</a:t>
            </a:r>
            <a:r>
              <a:rPr lang="en-US" i="1" dirty="0" err="1" smtClean="0"/>
              <a:t>Agrilus</a:t>
            </a:r>
            <a:r>
              <a:rPr lang="en-US" i="1" dirty="0" smtClean="0"/>
              <a:t> </a:t>
            </a:r>
            <a:r>
              <a:rPr lang="en-US" i="1" dirty="0" err="1" smtClean="0"/>
              <a:t>planipennis</a:t>
            </a:r>
            <a:r>
              <a:rPr lang="en-US" dirty="0" smtClean="0"/>
              <a:t>)</a:t>
            </a:r>
            <a:endParaRPr lang="en-US" dirty="0"/>
          </a:p>
        </p:txBody>
      </p:sp>
      <p:sp>
        <p:nvSpPr>
          <p:cNvPr id="3" name="Content Placeholder 2"/>
          <p:cNvSpPr>
            <a:spLocks noGrp="1"/>
          </p:cNvSpPr>
          <p:nvPr>
            <p:ph idx="1"/>
          </p:nvPr>
        </p:nvSpPr>
        <p:spPr>
          <a:xfrm>
            <a:off x="284751" y="1501329"/>
            <a:ext cx="9041626" cy="4351338"/>
          </a:xfrm>
        </p:spPr>
        <p:txBody>
          <a:bodyPr/>
          <a:lstStyle/>
          <a:p>
            <a:r>
              <a:rPr lang="en-US" dirty="0"/>
              <a:t>Exotic beetle from Asia</a:t>
            </a:r>
          </a:p>
          <a:p>
            <a:r>
              <a:rPr lang="en-US" dirty="0"/>
              <a:t>Member of the </a:t>
            </a:r>
            <a:r>
              <a:rPr lang="en-US" dirty="0" err="1"/>
              <a:t>Buprestidae</a:t>
            </a:r>
            <a:r>
              <a:rPr lang="en-US" dirty="0"/>
              <a:t> (wood-boring beetle) family</a:t>
            </a:r>
          </a:p>
          <a:p>
            <a:r>
              <a:rPr lang="en-US" dirty="0"/>
              <a:t>1-2 Year life cycle</a:t>
            </a:r>
          </a:p>
          <a:p>
            <a:r>
              <a:rPr lang="en-US" dirty="0"/>
              <a:t>Larvae eat inner bark disrupting water and nutrient transport</a:t>
            </a:r>
          </a:p>
          <a:p>
            <a:r>
              <a:rPr lang="en-US" dirty="0"/>
              <a:t>Killed </a:t>
            </a:r>
            <a:r>
              <a:rPr lang="en-US" dirty="0" smtClean="0"/>
              <a:t>millions </a:t>
            </a:r>
            <a:r>
              <a:rPr lang="en-US" dirty="0"/>
              <a:t>of Ash trees in North America</a:t>
            </a:r>
          </a:p>
          <a:p>
            <a:r>
              <a:rPr lang="en-US" dirty="0"/>
              <a:t>Responsible for </a:t>
            </a:r>
            <a:r>
              <a:rPr lang="en-US" dirty="0" smtClean="0"/>
              <a:t>billions </a:t>
            </a:r>
            <a:r>
              <a:rPr lang="en-US" dirty="0"/>
              <a:t>of dollars of damage</a:t>
            </a:r>
          </a:p>
        </p:txBody>
      </p:sp>
      <p:pic>
        <p:nvPicPr>
          <p:cNvPr id="4" name="Picture 3"/>
          <p:cNvPicPr>
            <a:picLocks noChangeAspect="1"/>
          </p:cNvPicPr>
          <p:nvPr/>
        </p:nvPicPr>
        <p:blipFill rotWithShape="1">
          <a:blip r:embed="rId3"/>
          <a:srcRect t="8317"/>
          <a:stretch/>
        </p:blipFill>
        <p:spPr>
          <a:xfrm rot="16200000">
            <a:off x="8190473" y="879178"/>
            <a:ext cx="5852667" cy="4094310"/>
          </a:xfrm>
          <a:prstGeom prst="rect">
            <a:avLst/>
          </a:prstGeom>
        </p:spPr>
      </p:pic>
      <p:pic>
        <p:nvPicPr>
          <p:cNvPr id="6" name="Picture 5"/>
          <p:cNvPicPr>
            <a:picLocks noChangeAspect="1"/>
          </p:cNvPicPr>
          <p:nvPr/>
        </p:nvPicPr>
        <p:blipFill>
          <a:blip r:embed="rId4"/>
          <a:stretch>
            <a:fillRect/>
          </a:stretch>
        </p:blipFill>
        <p:spPr>
          <a:xfrm>
            <a:off x="7928021" y="4376137"/>
            <a:ext cx="1129144" cy="1090208"/>
          </a:xfrm>
          <a:prstGeom prst="rect">
            <a:avLst/>
          </a:prstGeom>
        </p:spPr>
      </p:pic>
      <p:cxnSp>
        <p:nvCxnSpPr>
          <p:cNvPr id="7" name="Straight Connector 6"/>
          <p:cNvCxnSpPr/>
          <p:nvPr/>
        </p:nvCxnSpPr>
        <p:spPr>
          <a:xfrm flipV="1">
            <a:off x="9184258" y="778160"/>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152626" y="5318513"/>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468495" y="785893"/>
            <a:ext cx="26313" cy="2030581"/>
          </a:xfrm>
          <a:prstGeom prst="line">
            <a:avLst/>
          </a:prstGeom>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057165" y="2874574"/>
            <a:ext cx="822661" cy="369332"/>
          </a:xfrm>
          <a:prstGeom prst="rect">
            <a:avLst/>
          </a:prstGeom>
          <a:noFill/>
        </p:spPr>
        <p:txBody>
          <a:bodyPr wrap="none" rtlCol="0">
            <a:spAutoFit/>
          </a:bodyPr>
          <a:lstStyle/>
          <a:p>
            <a:r>
              <a:rPr lang="en-US" dirty="0"/>
              <a:t>10mm</a:t>
            </a:r>
          </a:p>
        </p:txBody>
      </p:sp>
      <p:cxnSp>
        <p:nvCxnSpPr>
          <p:cNvPr id="14" name="Straight Connector 13"/>
          <p:cNvCxnSpPr/>
          <p:nvPr/>
        </p:nvCxnSpPr>
        <p:spPr>
          <a:xfrm flipH="1">
            <a:off x="9442182" y="3293683"/>
            <a:ext cx="26313" cy="203058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11327796" y="5483127"/>
            <a:ext cx="786565" cy="63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9442182" y="5489525"/>
            <a:ext cx="1009124" cy="0"/>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10532266" y="5269256"/>
            <a:ext cx="764953" cy="369332"/>
          </a:xfrm>
          <a:prstGeom prst="rect">
            <a:avLst/>
          </a:prstGeom>
          <a:noFill/>
        </p:spPr>
        <p:txBody>
          <a:bodyPr wrap="none" rtlCol="0">
            <a:spAutoFit/>
          </a:bodyPr>
          <a:lstStyle/>
          <a:p>
            <a:r>
              <a:rPr lang="en-US" dirty="0"/>
              <a:t>2 mm</a:t>
            </a:r>
          </a:p>
        </p:txBody>
      </p:sp>
      <p:cxnSp>
        <p:nvCxnSpPr>
          <p:cNvPr id="25" name="Straight Connector 24"/>
          <p:cNvCxnSpPr/>
          <p:nvPr/>
        </p:nvCxnSpPr>
        <p:spPr>
          <a:xfrm flipV="1">
            <a:off x="9440991" y="5333979"/>
            <a:ext cx="0" cy="3250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593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4182" y="2660073"/>
            <a:ext cx="2556163" cy="1200329"/>
          </a:xfrm>
          <a:prstGeom prst="rect">
            <a:avLst/>
          </a:prstGeom>
          <a:noFill/>
        </p:spPr>
        <p:txBody>
          <a:bodyPr wrap="square" rtlCol="0">
            <a:spAutoFit/>
          </a:bodyPr>
          <a:lstStyle/>
          <a:p>
            <a:r>
              <a:rPr lang="en-US" sz="7200" dirty="0" smtClean="0"/>
              <a:t>Demo</a:t>
            </a:r>
            <a:endParaRPr lang="en-US" sz="7200" dirty="0"/>
          </a:p>
        </p:txBody>
      </p:sp>
    </p:spTree>
    <p:extLst>
      <p:ext uri="{BB962C8B-B14F-4D97-AF65-F5344CB8AC3E}">
        <p14:creationId xmlns:p14="http://schemas.microsoft.com/office/powerpoint/2010/main" val="6814269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5386"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536" y="103116"/>
            <a:ext cx="4265046" cy="6858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27" y="103116"/>
            <a:ext cx="4256690" cy="6858000"/>
          </a:xfrm>
          <a:prstGeom prst="rect">
            <a:avLst/>
          </a:prstGeom>
        </p:spPr>
      </p:pic>
    </p:spTree>
    <p:extLst>
      <p:ext uri="{BB962C8B-B14F-4D97-AF65-F5344CB8AC3E}">
        <p14:creationId xmlns:p14="http://schemas.microsoft.com/office/powerpoint/2010/main" val="2906371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27"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641" y="0"/>
            <a:ext cx="425669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514" y="0"/>
            <a:ext cx="4256690" cy="6858000"/>
          </a:xfrm>
          <a:prstGeom prst="rect">
            <a:avLst/>
          </a:prstGeom>
        </p:spPr>
      </p:pic>
    </p:spTree>
    <p:extLst>
      <p:ext uri="{BB962C8B-B14F-4D97-AF65-F5344CB8AC3E}">
        <p14:creationId xmlns:p14="http://schemas.microsoft.com/office/powerpoint/2010/main" val="1977296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
            <a:ext cx="425669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664" y="139700"/>
            <a:ext cx="425669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328" y="300181"/>
            <a:ext cx="4256690" cy="6858000"/>
          </a:xfrm>
          <a:prstGeom prst="rect">
            <a:avLst/>
          </a:prstGeom>
        </p:spPr>
      </p:pic>
    </p:spTree>
    <p:extLst>
      <p:ext uri="{BB962C8B-B14F-4D97-AF65-F5344CB8AC3E}">
        <p14:creationId xmlns:p14="http://schemas.microsoft.com/office/powerpoint/2010/main" val="6143570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95"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0"/>
            <a:ext cx="4176614"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981" y="0"/>
            <a:ext cx="4256690" cy="6858000"/>
          </a:xfrm>
          <a:prstGeom prst="rect">
            <a:avLst/>
          </a:prstGeom>
        </p:spPr>
      </p:pic>
    </p:spTree>
    <p:extLst>
      <p:ext uri="{BB962C8B-B14F-4D97-AF65-F5344CB8AC3E}">
        <p14:creationId xmlns:p14="http://schemas.microsoft.com/office/powerpoint/2010/main" val="15230483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Dispersal in North America</a:t>
            </a:r>
            <a:endParaRPr lang="en-US" dirty="0"/>
          </a:p>
        </p:txBody>
      </p:sp>
      <p:sp>
        <p:nvSpPr>
          <p:cNvPr id="3" name="Content Placeholder 2"/>
          <p:cNvSpPr>
            <a:spLocks noGrp="1"/>
          </p:cNvSpPr>
          <p:nvPr>
            <p:ph idx="1"/>
          </p:nvPr>
        </p:nvSpPr>
        <p:spPr>
          <a:xfrm>
            <a:off x="838200" y="1552576"/>
            <a:ext cx="10515600" cy="3224357"/>
          </a:xfrm>
        </p:spPr>
        <p:txBody>
          <a:bodyPr/>
          <a:lstStyle/>
          <a:p>
            <a:r>
              <a:rPr lang="en-US" dirty="0" smtClean="0"/>
              <a:t>First discovered in North America in the Detroit, MI area in 2002, though it had likely been here since the late 1990’s.</a:t>
            </a:r>
          </a:p>
          <a:p>
            <a:r>
              <a:rPr lang="en-US" dirty="0" smtClean="0"/>
              <a:t>They usually only fly about 0.5km from their host tree</a:t>
            </a:r>
          </a:p>
          <a:p>
            <a:r>
              <a:rPr lang="en-US" dirty="0" smtClean="0"/>
              <a:t>Most of their movement is from humans unknowingly transporting larvae in firewood.</a:t>
            </a:r>
          </a:p>
          <a:p>
            <a:pPr lvl="1"/>
            <a:r>
              <a:rPr lang="en-US" dirty="0" smtClean="0"/>
              <a:t>Larvae can stay in the wood for up to 2 years</a:t>
            </a:r>
            <a:endParaRPr lang="en-US" dirty="0"/>
          </a:p>
        </p:txBody>
      </p:sp>
      <p:pic>
        <p:nvPicPr>
          <p:cNvPr id="4" name="Picture 3"/>
          <p:cNvPicPr>
            <a:picLocks noChangeAspect="1"/>
          </p:cNvPicPr>
          <p:nvPr/>
        </p:nvPicPr>
        <p:blipFill>
          <a:blip r:embed="rId2"/>
          <a:stretch>
            <a:fillRect/>
          </a:stretch>
        </p:blipFill>
        <p:spPr>
          <a:xfrm>
            <a:off x="7466879" y="3533349"/>
            <a:ext cx="3657600" cy="2487168"/>
          </a:xfrm>
          <a:prstGeom prst="rect">
            <a:avLst/>
          </a:prstGeom>
        </p:spPr>
      </p:pic>
      <p:pic>
        <p:nvPicPr>
          <p:cNvPr id="5" name="Picture 4"/>
          <p:cNvPicPr>
            <a:picLocks noChangeAspect="1"/>
          </p:cNvPicPr>
          <p:nvPr/>
        </p:nvPicPr>
        <p:blipFill>
          <a:blip r:embed="rId3"/>
          <a:stretch>
            <a:fillRect/>
          </a:stretch>
        </p:blipFill>
        <p:spPr>
          <a:xfrm>
            <a:off x="2081259" y="4222295"/>
            <a:ext cx="3279377" cy="2352861"/>
          </a:xfrm>
          <a:prstGeom prst="rect">
            <a:avLst/>
          </a:prstGeom>
        </p:spPr>
      </p:pic>
    </p:spTree>
    <p:extLst>
      <p:ext uri="{BB962C8B-B14F-4D97-AF65-F5344CB8AC3E}">
        <p14:creationId xmlns:p14="http://schemas.microsoft.com/office/powerpoint/2010/main" val="52559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xit" presetSubtype="0" fill="hold"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0"/>
            <a:ext cx="11255664" cy="6833795"/>
          </a:xfrm>
          <a:prstGeom prst="rect">
            <a:avLst/>
          </a:prstGeom>
        </p:spPr>
      </p:pic>
    </p:spTree>
    <p:extLst>
      <p:ext uri="{BB962C8B-B14F-4D97-AF65-F5344CB8AC3E}">
        <p14:creationId xmlns:p14="http://schemas.microsoft.com/office/powerpoint/2010/main" val="167285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8" y="365124"/>
            <a:ext cx="3598718" cy="4851111"/>
          </a:xfrm>
        </p:spPr>
        <p:txBody>
          <a:bodyPr/>
          <a:lstStyle/>
          <a:p>
            <a:r>
              <a:rPr lang="en-US" smtClean="0"/>
              <a:t>EAB Distribution in Minnesota</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0445" y="0"/>
            <a:ext cx="6766560" cy="6858000"/>
          </a:xfrm>
          <a:prstGeom prst="rect">
            <a:avLst/>
          </a:prstGeom>
        </p:spPr>
      </p:pic>
    </p:spTree>
    <p:extLst>
      <p:ext uri="{BB962C8B-B14F-4D97-AF65-F5344CB8AC3E}">
        <p14:creationId xmlns:p14="http://schemas.microsoft.com/office/powerpoint/2010/main" val="1104214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EAB Battle in St. Paul</a:t>
            </a:r>
            <a:endParaRPr lang="en-US" dirty="0"/>
          </a:p>
        </p:txBody>
      </p:sp>
      <p:sp>
        <p:nvSpPr>
          <p:cNvPr id="3" name="Content Placeholder 2"/>
          <p:cNvSpPr>
            <a:spLocks noGrp="1"/>
          </p:cNvSpPr>
          <p:nvPr>
            <p:ph idx="1"/>
          </p:nvPr>
        </p:nvSpPr>
        <p:spPr>
          <a:xfrm>
            <a:off x="1534696" y="1690689"/>
            <a:ext cx="9520158" cy="4793238"/>
          </a:xfrm>
        </p:spPr>
        <p:txBody>
          <a:bodyPr>
            <a:normAutofit/>
          </a:bodyPr>
          <a:lstStyle/>
          <a:p>
            <a:r>
              <a:rPr lang="en-US" dirty="0" smtClean="0"/>
              <a:t>First reported sightings in 2009</a:t>
            </a:r>
          </a:p>
          <a:p>
            <a:r>
              <a:rPr lang="en-US" dirty="0" smtClean="0"/>
              <a:t>~26,000 ash in public ROW, tens of thousands more in city parks</a:t>
            </a:r>
          </a:p>
          <a:p>
            <a:r>
              <a:rPr lang="en-US" dirty="0" smtClean="0"/>
              <a:t>2015 – EAB city wide coverage went from 55-75%</a:t>
            </a:r>
          </a:p>
          <a:p>
            <a:pPr lvl="1"/>
            <a:r>
              <a:rPr lang="en-US" dirty="0" smtClean="0"/>
              <a:t>Up from 3.5% in 2010!</a:t>
            </a:r>
          </a:p>
          <a:p>
            <a:r>
              <a:rPr lang="en-US" dirty="0" smtClean="0"/>
              <a:t>Tree removal and replacement </a:t>
            </a:r>
            <a:r>
              <a:rPr lang="en-US" dirty="0" smtClean="0"/>
              <a:t>program</a:t>
            </a:r>
            <a:endParaRPr lang="en-US" dirty="0" smtClean="0"/>
          </a:p>
          <a:p>
            <a:r>
              <a:rPr lang="en-US" dirty="0" smtClean="0"/>
              <a:t>Private property tree removal is the responsibility of </a:t>
            </a:r>
            <a:r>
              <a:rPr lang="en-US" dirty="0" smtClean="0"/>
              <a:t>landowner</a:t>
            </a:r>
          </a:p>
          <a:p>
            <a:pPr lvl="1"/>
            <a:r>
              <a:rPr lang="en-US" dirty="0" smtClean="0"/>
              <a:t>Expensive!</a:t>
            </a:r>
            <a:endParaRPr lang="en-US" dirty="0"/>
          </a:p>
        </p:txBody>
      </p:sp>
    </p:spTree>
    <p:extLst>
      <p:ext uri="{BB962C8B-B14F-4D97-AF65-F5344CB8AC3E}">
        <p14:creationId xmlns:p14="http://schemas.microsoft.com/office/powerpoint/2010/main" val="13836232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784"/>
          </a:xfrm>
        </p:spPr>
        <p:txBody>
          <a:bodyPr/>
          <a:lstStyle/>
          <a:p>
            <a:r>
              <a:rPr lang="en-US" dirty="0" smtClean="0"/>
              <a:t>Tracking the EAB </a:t>
            </a:r>
            <a:r>
              <a:rPr lang="en-US" smtClean="0"/>
              <a:t>in Minnesota</a:t>
            </a:r>
            <a:endParaRPr lang="en-US"/>
          </a:p>
        </p:txBody>
      </p:sp>
      <p:sp>
        <p:nvSpPr>
          <p:cNvPr id="3" name="Content Placeholder 2"/>
          <p:cNvSpPr>
            <a:spLocks noGrp="1"/>
          </p:cNvSpPr>
          <p:nvPr>
            <p:ph idx="1"/>
          </p:nvPr>
        </p:nvSpPr>
        <p:spPr>
          <a:xfrm>
            <a:off x="838200" y="1246910"/>
            <a:ext cx="10778836" cy="5340926"/>
          </a:xfrm>
        </p:spPr>
        <p:txBody>
          <a:bodyPr/>
          <a:lstStyle/>
          <a:p>
            <a:r>
              <a:rPr lang="en-US" dirty="0" smtClean="0"/>
              <a:t>The Minnesota Department of Agriculture (MDA) is the lead agency in Minnesota for monitoring the movements of the EAB.</a:t>
            </a:r>
          </a:p>
          <a:p>
            <a:r>
              <a:rPr lang="en-US" dirty="0" smtClean="0"/>
              <a:t>Insect trapping</a:t>
            </a:r>
          </a:p>
          <a:p>
            <a:r>
              <a:rPr lang="en-US" dirty="0" smtClean="0"/>
              <a:t>Field inspections in high risk areas </a:t>
            </a:r>
          </a:p>
          <a:p>
            <a:pPr lvl="1"/>
            <a:r>
              <a:rPr lang="en-US" dirty="0" smtClean="0"/>
              <a:t>Rely on visual cues</a:t>
            </a:r>
          </a:p>
          <a:p>
            <a:pPr lvl="2"/>
            <a:r>
              <a:rPr lang="en-US" dirty="0" smtClean="0"/>
              <a:t>Crown dieback</a:t>
            </a:r>
          </a:p>
          <a:p>
            <a:pPr lvl="2"/>
            <a:r>
              <a:rPr lang="en-US" dirty="0" err="1" smtClean="0"/>
              <a:t>Epicormic</a:t>
            </a:r>
            <a:r>
              <a:rPr lang="en-US" dirty="0" smtClean="0"/>
              <a:t> sprouts</a:t>
            </a:r>
          </a:p>
          <a:p>
            <a:pPr lvl="2"/>
            <a:r>
              <a:rPr lang="en-US" dirty="0" smtClean="0"/>
              <a:t>D – Shaped Exit holes</a:t>
            </a:r>
          </a:p>
          <a:p>
            <a:pPr lvl="2"/>
            <a:r>
              <a:rPr lang="en-US" dirty="0" smtClean="0"/>
              <a:t>Bark splitting / visible larval galleries</a:t>
            </a:r>
          </a:p>
          <a:p>
            <a:pPr lvl="2"/>
            <a:r>
              <a:rPr lang="en-US" dirty="0" smtClean="0"/>
              <a:t>Woodpecker flecking</a:t>
            </a:r>
          </a:p>
          <a:p>
            <a:pPr lvl="3"/>
            <a:r>
              <a:rPr lang="en-US" dirty="0" smtClean="0"/>
              <a:t>They peel back the bark to search for larvae</a:t>
            </a:r>
          </a:p>
          <a:p>
            <a:pPr lvl="1"/>
            <a:endParaRPr lang="en-US" dirty="0" smtClean="0"/>
          </a:p>
          <a:p>
            <a:pPr lvl="1"/>
            <a:endParaRPr lang="en-US" dirty="0"/>
          </a:p>
        </p:txBody>
      </p:sp>
    </p:spTree>
    <p:extLst>
      <p:ext uri="{BB962C8B-B14F-4D97-AF65-F5344CB8AC3E}">
        <p14:creationId xmlns:p14="http://schemas.microsoft.com/office/powerpoint/2010/main" val="1735572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230880" y="162560"/>
            <a:ext cx="5580611" cy="62590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 y="1524615"/>
            <a:ext cx="3230879" cy="1754326"/>
          </a:xfrm>
          <a:prstGeom prst="rect">
            <a:avLst/>
          </a:prstGeom>
          <a:noFill/>
        </p:spPr>
        <p:txBody>
          <a:bodyPr wrap="square" lIns="91440" tIns="45720" rIns="91440" bIns="45720">
            <a:spAutoFit/>
          </a:bodyPr>
          <a:lstStyle/>
          <a:p>
            <a:pPr algn="ctr"/>
            <a:r>
              <a:rPr lang="en-US" sz="5400" b="0" cap="none" spc="0" smtClean="0">
                <a:ln w="0"/>
                <a:solidFill>
                  <a:schemeClr val="tx1"/>
                </a:solidFill>
                <a:effectLst>
                  <a:outerShdw blurRad="38100" dist="19050" dir="2700000" algn="tl" rotWithShape="0">
                    <a:schemeClr val="dk1">
                      <a:alpha val="40000"/>
                    </a:schemeClr>
                  </a:outerShdw>
                </a:effectLst>
              </a:rPr>
              <a:t>EAB Risk Map</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048527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cstate="print">
            <a:extLst>
              <a:ext uri="{28A0092B-C50C-407E-A947-70E740481C1C}">
                <a14:useLocalDpi xmlns:a14="http://schemas.microsoft.com/office/drawing/2010/main" val="0"/>
              </a:ext>
            </a:extLst>
          </a:blip>
          <a:srcRect l="4847" t="6351" r="5359" b="5370"/>
          <a:stretch/>
        </p:blipFill>
        <p:spPr bwMode="auto">
          <a:xfrm>
            <a:off x="4673051" y="36830"/>
            <a:ext cx="5339715" cy="678434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581891" y="935182"/>
            <a:ext cx="3574473" cy="4154984"/>
          </a:xfrm>
          <a:prstGeom prst="rect">
            <a:avLst/>
          </a:prstGeom>
          <a:noFill/>
        </p:spPr>
        <p:txBody>
          <a:bodyPr wrap="square" rtlCol="0">
            <a:spAutoFit/>
          </a:bodyPr>
          <a:lstStyle/>
          <a:p>
            <a:r>
              <a:rPr lang="en-US" sz="2400" dirty="0" smtClean="0"/>
              <a:t>There are areas in northern Minnesota where winters are too harsh for EAB larvae to survive</a:t>
            </a:r>
          </a:p>
          <a:p>
            <a:endParaRPr lang="en-US" sz="2400" dirty="0"/>
          </a:p>
          <a:p>
            <a:endParaRPr lang="en-US" sz="2400" dirty="0" smtClean="0"/>
          </a:p>
          <a:p>
            <a:r>
              <a:rPr lang="en-US" sz="2400" dirty="0" smtClean="0"/>
              <a:t>50% mortality when temps are -20°F to -30</a:t>
            </a:r>
            <a:r>
              <a:rPr lang="en-US" sz="2400" dirty="0"/>
              <a:t>°F</a:t>
            </a:r>
            <a:r>
              <a:rPr lang="en-US" sz="2400" dirty="0" smtClean="0"/>
              <a:t>.</a:t>
            </a:r>
          </a:p>
          <a:p>
            <a:endParaRPr lang="en-US" sz="2400" dirty="0"/>
          </a:p>
          <a:p>
            <a:r>
              <a:rPr lang="en-US" sz="2400" dirty="0" smtClean="0"/>
              <a:t>90% mortality when temps fall under -30</a:t>
            </a:r>
            <a:r>
              <a:rPr lang="en-US" sz="2400" dirty="0"/>
              <a:t>°F</a:t>
            </a:r>
          </a:p>
        </p:txBody>
      </p:sp>
    </p:spTree>
    <p:extLst>
      <p:ext uri="{BB962C8B-B14F-4D97-AF65-F5344CB8AC3E}">
        <p14:creationId xmlns:p14="http://schemas.microsoft.com/office/powerpoint/2010/main" val="9536889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1745</Words>
  <Application>Microsoft Macintosh PowerPoint</Application>
  <PresentationFormat>Widescreen</PresentationFormat>
  <Paragraphs>166</Paragraphs>
  <Slides>24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Calibri Light</vt:lpstr>
      <vt:lpstr>Symbol</vt:lpstr>
      <vt:lpstr>Arial</vt:lpstr>
      <vt:lpstr>Office Theme</vt:lpstr>
      <vt:lpstr>Using Mobile GIS Applications for Early Detection of the Emerald Ash Borer (Agrillus planipennis Fairmaire) in Minnesota </vt:lpstr>
      <vt:lpstr>Emerald Ash Borer (Agrilus planipennis)</vt:lpstr>
      <vt:lpstr>Dispersal in North America</vt:lpstr>
      <vt:lpstr>PowerPoint Presentation</vt:lpstr>
      <vt:lpstr>EAB Distribution in Minnesota</vt:lpstr>
      <vt:lpstr>EAB Battle in St. Paul</vt:lpstr>
      <vt:lpstr>Tracking the EAB in Minnesota</vt:lpstr>
      <vt:lpstr>PowerPoint Presentation</vt:lpstr>
      <vt:lpstr>PowerPoint Presentation</vt:lpstr>
      <vt:lpstr>Fraxinus Spp. (Ash Tree)</vt:lpstr>
      <vt:lpstr>Quarantines and Firewood Regulations in Minnesota</vt:lpstr>
      <vt:lpstr>VGI – “Humans as Sensors”</vt:lpstr>
      <vt:lpstr>Web and Mobile GIS</vt:lpstr>
      <vt:lpstr>How to Promote VGI for EAB Early Detection?</vt:lpstr>
      <vt:lpstr>The ArcGIS Runtime</vt:lpstr>
      <vt:lpstr>PowerPoint Presentation</vt:lpstr>
      <vt:lpstr>PowerPoint Presentation</vt:lpstr>
      <vt:lpstr>Goals of Application</vt:lpstr>
      <vt:lpstr>Application Development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MobileEarly Detection of the Emerald Ash Borer in Minnesota </dc:title>
  <dc:creator>Caleb Mackey</dc:creator>
  <cp:lastModifiedBy>Caleb Mackey</cp:lastModifiedBy>
  <cp:revision>35</cp:revision>
  <dcterms:created xsi:type="dcterms:W3CDTF">2016-10-14T03:36:13Z</dcterms:created>
  <dcterms:modified xsi:type="dcterms:W3CDTF">2016-10-14T06:06:25Z</dcterms:modified>
</cp:coreProperties>
</file>